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9"/>
  </p:notesMasterIdLst>
  <p:handoutMasterIdLst>
    <p:handoutMasterId r:id="rId80"/>
  </p:handoutMasterIdLst>
  <p:sldIdLst>
    <p:sldId id="256" r:id="rId5"/>
    <p:sldId id="336" r:id="rId6"/>
    <p:sldId id="261" r:id="rId7"/>
    <p:sldId id="262" r:id="rId8"/>
    <p:sldId id="331" r:id="rId9"/>
    <p:sldId id="265" r:id="rId10"/>
    <p:sldId id="333" r:id="rId11"/>
    <p:sldId id="330" r:id="rId12"/>
    <p:sldId id="269" r:id="rId13"/>
    <p:sldId id="328" r:id="rId14"/>
    <p:sldId id="329" r:id="rId15"/>
    <p:sldId id="272" r:id="rId16"/>
    <p:sldId id="335" r:id="rId17"/>
    <p:sldId id="338" r:id="rId18"/>
    <p:sldId id="286" r:id="rId19"/>
    <p:sldId id="296" r:id="rId20"/>
    <p:sldId id="334" r:id="rId21"/>
    <p:sldId id="297" r:id="rId22"/>
    <p:sldId id="324" r:id="rId23"/>
    <p:sldId id="298" r:id="rId24"/>
    <p:sldId id="312" r:id="rId25"/>
    <p:sldId id="315" r:id="rId26"/>
    <p:sldId id="303" r:id="rId27"/>
    <p:sldId id="317" r:id="rId28"/>
    <p:sldId id="318" r:id="rId29"/>
    <p:sldId id="320" r:id="rId30"/>
    <p:sldId id="319" r:id="rId31"/>
    <p:sldId id="337" r:id="rId32"/>
    <p:sldId id="321" r:id="rId33"/>
    <p:sldId id="263" r:id="rId34"/>
    <p:sldId id="264" r:id="rId35"/>
    <p:sldId id="327" r:id="rId36"/>
    <p:sldId id="266" r:id="rId37"/>
    <p:sldId id="267" r:id="rId38"/>
    <p:sldId id="268" r:id="rId39"/>
    <p:sldId id="285" r:id="rId40"/>
    <p:sldId id="270" r:id="rId41"/>
    <p:sldId id="271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306" r:id="rId55"/>
    <p:sldId id="307" r:id="rId56"/>
    <p:sldId id="308" r:id="rId57"/>
    <p:sldId id="309" r:id="rId58"/>
    <p:sldId id="310" r:id="rId59"/>
    <p:sldId id="311" r:id="rId60"/>
    <p:sldId id="287" r:id="rId61"/>
    <p:sldId id="293" r:id="rId62"/>
    <p:sldId id="294" r:id="rId63"/>
    <p:sldId id="289" r:id="rId64"/>
    <p:sldId id="290" r:id="rId65"/>
    <p:sldId id="291" r:id="rId66"/>
    <p:sldId id="292" r:id="rId67"/>
    <p:sldId id="288" r:id="rId68"/>
    <p:sldId id="295" r:id="rId69"/>
    <p:sldId id="300" r:id="rId70"/>
    <p:sldId id="301" r:id="rId71"/>
    <p:sldId id="302" r:id="rId72"/>
    <p:sldId id="325" r:id="rId73"/>
    <p:sldId id="326" r:id="rId74"/>
    <p:sldId id="304" r:id="rId75"/>
    <p:sldId id="305" r:id="rId76"/>
    <p:sldId id="323" r:id="rId77"/>
    <p:sldId id="31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h" initials="A" lastIdx="1" clrIdx="0">
    <p:extLst>
      <p:ext uri="{19B8F6BF-5375-455C-9EA6-DF929625EA0E}">
        <p15:presenceInfo xmlns:p15="http://schemas.microsoft.com/office/powerpoint/2012/main" userId="1ecd8cc90ef30e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35" autoAdjust="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3T11:07:23.15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35C41-0282-41D8-A30F-9843C5754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32E0-5602-407F-964C-DFCE49A141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7B8C-B299-457F-83FE-4CF427A79B7A}" type="datetimeFigureOut">
              <a:rPr lang="en-US" smtClean="0"/>
              <a:t>7/14/2023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C29-3EA0-445B-AFB3-DC8279A0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2ACC-6144-4C59-AEE6-23EB423F52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DE50-59DF-49F0-975E-0C06D8523B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519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A58-7ED5-476D-A4A7-35E9D449C9D5}" type="datetimeFigureOut">
              <a:rPr lang="en-US" noProof="0" smtClean="0"/>
              <a:t>7/14/2023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E594E-E434-4D5A-BDC3-3408954523C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341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089400"/>
            <a:ext cx="9144000" cy="7794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8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5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47800"/>
            <a:ext cx="10515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89000" y="1854200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19301"/>
            <a:ext cx="10515600" cy="42481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96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1352177"/>
            <a:ext cx="10629900" cy="381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5553" y="1733177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 userDrawn="1"/>
        </p:nvSpPr>
        <p:spPr>
          <a:xfrm>
            <a:off x="595745" y="2290310"/>
            <a:ext cx="2350655" cy="2599190"/>
          </a:xfrm>
          <a:prstGeom prst="triangle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3437336" y="2295144"/>
            <a:ext cx="2350008" cy="2596896"/>
          </a:xfrm>
          <a:prstGeom prst="triangle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278280" y="2294187"/>
            <a:ext cx="2350008" cy="2596896"/>
          </a:xfrm>
          <a:prstGeom prst="triangle">
            <a:avLst/>
          </a:prstGeom>
          <a:noFill/>
          <a:ln w="730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 userDrawn="1"/>
        </p:nvSpPr>
        <p:spPr>
          <a:xfrm>
            <a:off x="9121280" y="2294186"/>
            <a:ext cx="2350008" cy="2596896"/>
          </a:xfrm>
          <a:prstGeom prst="triangle">
            <a:avLst/>
          </a:prstGeom>
          <a:noFill/>
          <a:ln w="730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9946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34588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769230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1582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97681" y="5456420"/>
            <a:ext cx="2350008" cy="826954"/>
            <a:chOff x="722376" y="5444388"/>
            <a:chExt cx="2223516" cy="82695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95745" y="5171607"/>
            <a:ext cx="234906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32831" y="5456420"/>
            <a:ext cx="2350008" cy="826954"/>
            <a:chOff x="722376" y="5444388"/>
            <a:chExt cx="2223516" cy="826954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 userDrawn="1"/>
        </p:nvGrpSpPr>
        <p:grpSpPr>
          <a:xfrm>
            <a:off x="6295691" y="5456420"/>
            <a:ext cx="2350008" cy="826954"/>
            <a:chOff x="722376" y="5444388"/>
            <a:chExt cx="2223516" cy="826954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 userDrawn="1"/>
        </p:nvGrpSpPr>
        <p:grpSpPr>
          <a:xfrm>
            <a:off x="9129825" y="5456420"/>
            <a:ext cx="2350008" cy="826954"/>
            <a:chOff x="722376" y="5444388"/>
            <a:chExt cx="2223516" cy="826954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31815" y="5171606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here.</a:t>
            </a:r>
          </a:p>
        </p:txBody>
      </p:sp>
      <p:sp>
        <p:nvSpPr>
          <p:cNvPr id="4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295437" y="5171605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129317" y="5171604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515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0935"/>
            <a:ext cx="3932237" cy="69494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44617"/>
            <a:ext cx="3932237" cy="117373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057525"/>
            <a:ext cx="3933825" cy="4201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473138"/>
            <a:ext cx="39319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37883" y="3477718"/>
            <a:ext cx="3932237" cy="191926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2" name="Picture 11" descr="Diagram of pyramid to cut out and fo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0767" y="271162"/>
            <a:ext cx="6400800" cy="6403952"/>
          </a:xfrm>
          <a:prstGeom prst="rect">
            <a:avLst/>
          </a:prstGeom>
        </p:spPr>
      </p:pic>
      <p:sp>
        <p:nvSpPr>
          <p:cNvPr id="17" name="Freeform 49"/>
          <p:cNvSpPr>
            <a:spLocks/>
          </p:cNvSpPr>
          <p:nvPr userDrawn="1"/>
        </p:nvSpPr>
        <p:spPr bwMode="auto">
          <a:xfrm>
            <a:off x="5728821" y="611188"/>
            <a:ext cx="2416175" cy="2513012"/>
          </a:xfrm>
          <a:custGeom>
            <a:avLst/>
            <a:gdLst>
              <a:gd name="T0" fmla="*/ 0 w 1522"/>
              <a:gd name="T1" fmla="*/ 0 h 1583"/>
              <a:gd name="T2" fmla="*/ 548 w 1522"/>
              <a:gd name="T3" fmla="*/ 1583 h 1583"/>
              <a:gd name="T4" fmla="*/ 1522 w 1522"/>
              <a:gd name="T5" fmla="*/ 606 h 1583"/>
              <a:gd name="T6" fmla="*/ 0 w 1522"/>
              <a:gd name="T7" fmla="*/ 0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2" h="1583">
                <a:moveTo>
                  <a:pt x="0" y="0"/>
                </a:moveTo>
                <a:lnTo>
                  <a:pt x="548" y="1583"/>
                </a:lnTo>
                <a:lnTo>
                  <a:pt x="1522" y="606"/>
                </a:lnTo>
                <a:lnTo>
                  <a:pt x="0" y="0"/>
                </a:lnTo>
                <a:close/>
              </a:path>
            </a:pathLst>
          </a:custGeom>
          <a:noFill/>
          <a:ln w="762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3"/>
          <p:cNvSpPr>
            <a:spLocks/>
          </p:cNvSpPr>
          <p:nvPr userDrawn="1"/>
        </p:nvSpPr>
        <p:spPr bwMode="auto">
          <a:xfrm>
            <a:off x="8809692" y="696544"/>
            <a:ext cx="2514600" cy="2414016"/>
          </a:xfrm>
          <a:custGeom>
            <a:avLst/>
            <a:gdLst>
              <a:gd name="T0" fmla="*/ 1542 w 1542"/>
              <a:gd name="T1" fmla="*/ 0 h 1502"/>
              <a:gd name="T2" fmla="*/ 0 w 1542"/>
              <a:gd name="T3" fmla="*/ 544 h 1502"/>
              <a:gd name="T4" fmla="*/ 952 w 1542"/>
              <a:gd name="T5" fmla="*/ 1502 h 1502"/>
              <a:gd name="T6" fmla="*/ 1542 w 1542"/>
              <a:gd name="T7" fmla="*/ 0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502">
                <a:moveTo>
                  <a:pt x="1542" y="0"/>
                </a:moveTo>
                <a:lnTo>
                  <a:pt x="0" y="544"/>
                </a:lnTo>
                <a:lnTo>
                  <a:pt x="952" y="1502"/>
                </a:lnTo>
                <a:lnTo>
                  <a:pt x="1542" y="0"/>
                </a:lnTo>
                <a:close/>
              </a:path>
            </a:pathLst>
          </a:custGeom>
          <a:noFill/>
          <a:ln w="74613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7"/>
          <p:cNvSpPr>
            <a:spLocks/>
          </p:cNvSpPr>
          <p:nvPr userDrawn="1"/>
        </p:nvSpPr>
        <p:spPr bwMode="auto">
          <a:xfrm>
            <a:off x="5635307" y="3815841"/>
            <a:ext cx="2514600" cy="2414016"/>
          </a:xfrm>
          <a:custGeom>
            <a:avLst/>
            <a:gdLst>
              <a:gd name="T0" fmla="*/ 0 w 1541"/>
              <a:gd name="T1" fmla="*/ 1500 h 1500"/>
              <a:gd name="T2" fmla="*/ 1541 w 1541"/>
              <a:gd name="T3" fmla="*/ 958 h 1500"/>
              <a:gd name="T4" fmla="*/ 589 w 1541"/>
              <a:gd name="T5" fmla="*/ 0 h 1500"/>
              <a:gd name="T6" fmla="*/ 0 w 1541"/>
              <a:gd name="T7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1" h="1500">
                <a:moveTo>
                  <a:pt x="0" y="1500"/>
                </a:moveTo>
                <a:lnTo>
                  <a:pt x="1541" y="958"/>
                </a:lnTo>
                <a:lnTo>
                  <a:pt x="589" y="0"/>
                </a:lnTo>
                <a:lnTo>
                  <a:pt x="0" y="1500"/>
                </a:lnTo>
                <a:close/>
              </a:path>
            </a:pathLst>
          </a:custGeom>
          <a:noFill/>
          <a:ln w="762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1"/>
          <p:cNvSpPr>
            <a:spLocks/>
          </p:cNvSpPr>
          <p:nvPr userDrawn="1"/>
        </p:nvSpPr>
        <p:spPr bwMode="auto">
          <a:xfrm>
            <a:off x="8886827" y="3853796"/>
            <a:ext cx="2297113" cy="2390775"/>
          </a:xfrm>
          <a:custGeom>
            <a:avLst/>
            <a:gdLst>
              <a:gd name="T0" fmla="*/ 1447 w 1447"/>
              <a:gd name="T1" fmla="*/ 1506 h 1506"/>
              <a:gd name="T2" fmla="*/ 922 w 1447"/>
              <a:gd name="T3" fmla="*/ 0 h 1506"/>
              <a:gd name="T4" fmla="*/ 0 w 1447"/>
              <a:gd name="T5" fmla="*/ 954 h 1506"/>
              <a:gd name="T6" fmla="*/ 1447 w 1447"/>
              <a:gd name="T7" fmla="*/ 1506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7" h="1506">
                <a:moveTo>
                  <a:pt x="1447" y="1506"/>
                </a:moveTo>
                <a:lnTo>
                  <a:pt x="922" y="0"/>
                </a:lnTo>
                <a:lnTo>
                  <a:pt x="0" y="954"/>
                </a:lnTo>
                <a:lnTo>
                  <a:pt x="1447" y="1506"/>
                </a:lnTo>
                <a:close/>
              </a:path>
            </a:pathLst>
          </a:custGeom>
          <a:noFill/>
          <a:ln w="714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 hasCustomPrompt="1"/>
          </p:nvPr>
        </p:nvSpPr>
        <p:spPr>
          <a:xfrm rot="18880311">
            <a:off x="6245120" y="1050707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6" hasCustomPrompt="1"/>
          </p:nvPr>
        </p:nvSpPr>
        <p:spPr>
          <a:xfrm rot="2713368">
            <a:off x="9623196" y="1116704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7" hasCustomPrompt="1"/>
          </p:nvPr>
        </p:nvSpPr>
        <p:spPr>
          <a:xfrm rot="13497645">
            <a:off x="6214981" y="4429595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8" hasCustomPrompt="1"/>
          </p:nvPr>
        </p:nvSpPr>
        <p:spPr>
          <a:xfrm rot="8010187">
            <a:off x="9579390" y="4489099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9" hasCustomPrompt="1"/>
          </p:nvPr>
        </p:nvSpPr>
        <p:spPr>
          <a:xfrm rot="18880311">
            <a:off x="7573996" y="2471039"/>
            <a:ext cx="1893931" cy="19260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81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15ED6DB-F47C-A17A-BA3B-2CD18157190B}"/>
              </a:ext>
            </a:extLst>
          </p:cNvPr>
          <p:cNvGrpSpPr/>
          <p:nvPr/>
        </p:nvGrpSpPr>
        <p:grpSpPr>
          <a:xfrm>
            <a:off x="2106331" y="139806"/>
            <a:ext cx="7613598" cy="3141617"/>
            <a:chOff x="0" y="0"/>
            <a:chExt cx="10151464" cy="418882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AF004092-24B8-ED33-A8BA-93567D14E629}"/>
                </a:ext>
              </a:extLst>
            </p:cNvPr>
            <p:cNvSpPr txBox="1"/>
            <p:nvPr/>
          </p:nvSpPr>
          <p:spPr>
            <a:xfrm>
              <a:off x="0" y="1898195"/>
              <a:ext cx="10151464" cy="229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71" dirty="0"/>
                <a:t>TRƯỜNG KỸ THUẬT CAO ĐẲNG CAO THẮNG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KHOA CƠ KHÍ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BỘ MÔN CƠ ĐIỆN TỬ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 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B80AA99-DA30-888F-AFEA-4759A807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131953" y="0"/>
              <a:ext cx="1415538" cy="1415538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48AB3D47-5298-D080-76EE-12B364F06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8686" y="110339"/>
            <a:ext cx="1328888" cy="1328888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id="{1284E43E-0036-0EE2-C01B-B3E8DCE0AFC0}"/>
              </a:ext>
            </a:extLst>
          </p:cNvPr>
          <p:cNvGrpSpPr/>
          <p:nvPr/>
        </p:nvGrpSpPr>
        <p:grpSpPr>
          <a:xfrm>
            <a:off x="281163" y="2642018"/>
            <a:ext cx="11263934" cy="1836266"/>
            <a:chOff x="0" y="-261755"/>
            <a:chExt cx="15018579" cy="2448354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CF353AC-7AE3-9B70-5C53-300383BAE533}"/>
                </a:ext>
              </a:extLst>
            </p:cNvPr>
            <p:cNvSpPr txBox="1"/>
            <p:nvPr/>
          </p:nvSpPr>
          <p:spPr>
            <a:xfrm>
              <a:off x="0" y="-261755"/>
              <a:ext cx="15018579" cy="136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7"/>
                </a:lnSpc>
              </a:pPr>
              <a:r>
                <a:rPr lang="en-US" sz="2800" dirty="0">
                  <a:latin typeface="Linux Biolinum"/>
                </a:rPr>
                <a:t>BÁO CÁO ĐỒ ÁN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AC6FCB6-5D55-2CD1-B934-01EE343888A1}"/>
                </a:ext>
              </a:extLst>
            </p:cNvPr>
            <p:cNvSpPr txBox="1"/>
            <p:nvPr/>
          </p:nvSpPr>
          <p:spPr>
            <a:xfrm>
              <a:off x="0" y="1352267"/>
              <a:ext cx="15018579" cy="83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  <a:spcBef>
                  <a:spcPct val="0"/>
                </a:spcBef>
              </a:pPr>
              <a:r>
                <a:rPr lang="en-US" sz="2800" dirty="0">
                  <a:latin typeface="Fahkwang"/>
                </a:rPr>
                <a:t>THIẾT KẾ, THI CÔNG BỘ ĐIỀU KHIỂN PCS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198791-9135-497E-A207-E7928D715BE5}"/>
              </a:ext>
            </a:extLst>
          </p:cNvPr>
          <p:cNvSpPr txBox="1"/>
          <p:nvPr/>
        </p:nvSpPr>
        <p:spPr>
          <a:xfrm>
            <a:off x="6867697" y="53346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/>
              <a:t>SVTH: TRẦN HOÀNG ANH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CA3D9-B396-2001-E6A8-A8A3A0236578}"/>
              </a:ext>
            </a:extLst>
          </p:cNvPr>
          <p:cNvSpPr txBox="1"/>
          <p:nvPr/>
        </p:nvSpPr>
        <p:spPr>
          <a:xfrm>
            <a:off x="6796676" y="4744903"/>
            <a:ext cx="6786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/>
              <a:t>GVHD: </a:t>
            </a:r>
            <a:r>
              <a:rPr lang="en-US" sz="2800" dirty="0"/>
              <a:t>HỒ MINH CHÍNH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8801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D4B2-029F-61FA-69BE-F45E0AA7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module chuyển đổi tính hiệu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6DE18-B719-D1FC-BBD4-F00AFE50B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772BE-5B83-91B9-010D-BD21633A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6096000" y="2670172"/>
            <a:ext cx="2657384" cy="2127249"/>
          </a:xfrm>
          <a:prstGeom prst="rect">
            <a:avLst/>
          </a:prstGeom>
        </p:spPr>
      </p:pic>
      <p:pic>
        <p:nvPicPr>
          <p:cNvPr id="6" name="Picture 4" descr="Module 4 Relay Kích H/L (5VDC) - Nshop">
            <a:extLst>
              <a:ext uri="{FF2B5EF4-FFF2-40B4-BE49-F238E27FC236}">
                <a16:creationId xmlns:a16="http://schemas.microsoft.com/office/drawing/2014/main" id="{9F9CC020-8248-6A5D-F1FF-5F1DAF4B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241935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4 Channel Optocoupler">
            <a:extLst>
              <a:ext uri="{FF2B5EF4-FFF2-40B4-BE49-F238E27FC236}">
                <a16:creationId xmlns:a16="http://schemas.microsoft.com/office/drawing/2014/main" id="{252DB067-56B3-2CBF-7E70-B694151D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5" y="246697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FC3A0-CB1B-4C07-9488-33103B09EF80}"/>
              </a:ext>
            </a:extLst>
          </p:cNvPr>
          <p:cNvSpPr txBox="1"/>
          <p:nvPr/>
        </p:nvSpPr>
        <p:spPr>
          <a:xfrm>
            <a:off x="211014" y="5156195"/>
            <a:ext cx="289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</a:t>
            </a:r>
            <a:r>
              <a:rPr lang="vi-VN" b="1" dirty="0"/>
              <a:t> 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3FF71-F75D-405B-83F6-7481A9A8587E}"/>
              </a:ext>
            </a:extLst>
          </p:cNvPr>
          <p:cNvSpPr txBox="1"/>
          <p:nvPr/>
        </p:nvSpPr>
        <p:spPr>
          <a:xfrm>
            <a:off x="3302000" y="5156195"/>
            <a:ext cx="289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Output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90A95-C107-48D6-96A4-AE2065BB33C7}"/>
              </a:ext>
            </a:extLst>
          </p:cNvPr>
          <p:cNvSpPr txBox="1"/>
          <p:nvPr/>
        </p:nvSpPr>
        <p:spPr>
          <a:xfrm>
            <a:off x="6357570" y="5156194"/>
            <a:ext cx="2729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Output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vi-VN" sz="1800" b="1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1800" b="1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pwmToAnalog</a:t>
            </a:r>
            <a:endParaRPr lang="en-US" b="1" dirty="0"/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6FA79121-91B1-4C4B-81A1-9A4F0A68C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0201" y="2263773"/>
            <a:ext cx="2449702" cy="2533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5B331C-BB73-4127-B901-132420ABC714}"/>
              </a:ext>
            </a:extLst>
          </p:cNvPr>
          <p:cNvSpPr txBox="1"/>
          <p:nvPr/>
        </p:nvSpPr>
        <p:spPr>
          <a:xfrm>
            <a:off x="9086850" y="5156193"/>
            <a:ext cx="2894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</a:t>
            </a:r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</a:t>
            </a:r>
            <a:endParaRPr lang="vi-VN" sz="1800" dirty="0">
              <a:solidFill>
                <a:srgbClr val="303030"/>
              </a:solidFill>
              <a:effectLst/>
              <a:latin typeface="Arial" panose="020B0604020202020204" pitchFamily="34" charset="0"/>
            </a:endParaRPr>
          </a:p>
          <a:p>
            <a:r>
              <a:rPr lang="vi-VN" b="1" dirty="0"/>
              <a:t>Mạch chia áp tự thiết kế </a:t>
            </a:r>
          </a:p>
        </p:txBody>
      </p:sp>
    </p:spTree>
    <p:extLst>
      <p:ext uri="{BB962C8B-B14F-4D97-AF65-F5344CB8AC3E}">
        <p14:creationId xmlns:p14="http://schemas.microsoft.com/office/powerpoint/2010/main" val="189481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A0CB-CCB7-6C0E-F0DB-4F07F4C7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Nguồn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A1B30-8740-FB85-B1F8-BA5965577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CB36-13BC-19D0-E34D-DD3CEFFF56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2925" y="2019301"/>
            <a:ext cx="10810875" cy="4248150"/>
          </a:xfrm>
        </p:spPr>
        <p:txBody>
          <a:bodyPr/>
          <a:lstStyle/>
          <a:p>
            <a:r>
              <a:rPr lang="vi-VN" dirty="0"/>
              <a:t>Module</a:t>
            </a:r>
            <a:r>
              <a:rPr lang="en-US" dirty="0"/>
              <a:t>::</a:t>
            </a:r>
            <a:r>
              <a:rPr lang="vi-VN" dirty="0"/>
              <a:t>DC 24V to DC 5V</a:t>
            </a:r>
            <a:endParaRPr lang="en-US" dirty="0"/>
          </a:p>
          <a:p>
            <a:endParaRPr lang="en-US" dirty="0"/>
          </a:p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en-US" dirty="0"/>
          </a:p>
          <a:p>
            <a:endParaRPr lang="vi-VN" dirty="0"/>
          </a:p>
        </p:txBody>
      </p:sp>
      <p:pic>
        <p:nvPicPr>
          <p:cNvPr id="5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F4BEC9D3-902D-1747-EB70-5CDCBE63A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5524500" y="2108199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1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770-E09A-4ED1-B072-73FC9FB6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Sơ đồ khối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F99C-D46B-4990-A823-FE68E5CA6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8C4D2-1C04-4F4E-815E-2CD04B2A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B7378B44-095F-4112-9C2E-9D87CFA8D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167" y="2126597"/>
            <a:ext cx="11149666" cy="374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C10BF-F92D-11E0-1D96-80150DBA3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thống điện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0F514-A981-DFA1-C603-8658DB1E10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67412-48AC-CB05-CC78-E8BD638EE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72" t="4051" r="30460" b="4946"/>
          <a:stretch/>
        </p:blipFill>
        <p:spPr>
          <a:xfrm>
            <a:off x="723460" y="2321157"/>
            <a:ext cx="2609850" cy="278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EC2D3-2FFE-09A9-CAAB-FD401FA28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72" y="1882592"/>
            <a:ext cx="3372830" cy="3571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02491-7EC3-D89C-2DDE-1E278F8EC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26" y="2818383"/>
            <a:ext cx="3372830" cy="228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B0478-F1B5-4963-8251-3D02D7FAD4BC}"/>
              </a:ext>
            </a:extLst>
          </p:cNvPr>
          <p:cNvSpPr txBox="1"/>
          <p:nvPr/>
        </p:nvSpPr>
        <p:spPr>
          <a:xfrm>
            <a:off x="868273" y="4934854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Mặt trước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FAEBF-1251-4F0B-B803-549E0B124F1D}"/>
              </a:ext>
            </a:extLst>
          </p:cNvPr>
          <p:cNvSpPr txBox="1"/>
          <p:nvPr/>
        </p:nvSpPr>
        <p:spPr>
          <a:xfrm>
            <a:off x="4881473" y="5225534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Mặt sau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9D5F91-BC87-4A0F-B763-E52171E2B482}"/>
              </a:ext>
            </a:extLst>
          </p:cNvPr>
          <p:cNvSpPr txBox="1"/>
          <p:nvPr/>
        </p:nvSpPr>
        <p:spPr>
          <a:xfrm>
            <a:off x="8954000" y="5410200"/>
            <a:ext cx="22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Mặt sau với nắp 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0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0496-A6D0-472D-91FE-9153D2CFB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thống nhúng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DB54B52-D796-40FC-9E8C-B5D0A25DB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7297" y="1494121"/>
            <a:ext cx="4543772" cy="4476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AD328-E586-4648-BD2A-18069EA82097}"/>
              </a:ext>
            </a:extLst>
          </p:cNvPr>
          <p:cNvSpPr txBox="1"/>
          <p:nvPr/>
        </p:nvSpPr>
        <p:spPr>
          <a:xfrm>
            <a:off x="3912093" y="6038334"/>
            <a:ext cx="436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Kiến trúc tổng quan của hệ thống nhúng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42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55C-1773-43AA-B13F-D14BB81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giao diện người dùng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2D1B-FE00-4210-8BA8-D234DB542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Sử dụng nền tảng stm32TouchGfx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362B-0830-44FD-ACDE-DBCD4E217B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Ngôn ngữ C++</a:t>
            </a:r>
          </a:p>
        </p:txBody>
      </p:sp>
      <p:pic>
        <p:nvPicPr>
          <p:cNvPr id="10244" name="Picture 4" descr="TouchGFX Documentation | TouchGFX Documentation">
            <a:extLst>
              <a:ext uri="{FF2B5EF4-FFF2-40B4-BE49-F238E27FC236}">
                <a16:creationId xmlns:a16="http://schemas.microsoft.com/office/drawing/2014/main" id="{49A37BA6-3BC8-4710-9130-E4D677A6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8095" r="14417" b="38730"/>
          <a:stretch/>
        </p:blipFill>
        <p:spPr bwMode="auto">
          <a:xfrm>
            <a:off x="6505574" y="1077963"/>
            <a:ext cx="4448175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A3B0A-2412-4E55-A5F3-5A2D0C5E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0" y="2019300"/>
            <a:ext cx="2510038" cy="1273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52DF1-FDB2-4B65-8933-955D7BB7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266" y="2117390"/>
            <a:ext cx="6433320" cy="34579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ED426-4223-4D5E-9E3E-81DF0499DFDA}"/>
              </a:ext>
            </a:extLst>
          </p:cNvPr>
          <p:cNvSpPr txBox="1"/>
          <p:nvPr/>
        </p:nvSpPr>
        <p:spPr>
          <a:xfrm>
            <a:off x="5435600" y="5698788"/>
            <a:ext cx="32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Giao diện thiết kết UI của TouchGfx Designer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4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7160-ECAB-47D7-83D2-1974C4EF0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908050"/>
          </a:xfrm>
        </p:spPr>
        <p:txBody>
          <a:bodyPr/>
          <a:lstStyle/>
          <a:p>
            <a:r>
              <a:rPr lang="vi-VN" dirty="0"/>
              <a:t>Định hướng của phần mềm, bare-metal hay RTOS?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3AD1-FED0-4163-A1FB-3F4A46391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FreeRTOS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666B-F4EC-4172-80B1-87324038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657850" cy="4248150"/>
          </a:xfrm>
        </p:spPr>
        <p:txBody>
          <a:bodyPr/>
          <a:lstStyle/>
          <a:p>
            <a:r>
              <a:rPr lang="vi-VN" b="1" dirty="0"/>
              <a:t>Đặt điểm của hệ thống HIM mà ta đang thiết kế: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trình phức tạp.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trạng thái.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event.</a:t>
            </a:r>
          </a:p>
          <a:p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thời gian thực.</a:t>
            </a:r>
          </a:p>
          <a:p>
            <a:r>
              <a:rPr lang="vi-VN" b="1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xử lý đ</a:t>
            </a:r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nhiệm và chia sẻ tài nguyên.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dirty="0">
                <a:latin typeface="Arial" panose="020B0604020202020204" pitchFamily="34" charset="0"/>
                <a:cs typeface="Times New Roman" panose="02020603050405020304" pitchFamily="18" charset="0"/>
              </a:rPr>
              <a:t>=&gt; việc lập trình bare metal sẽ rất khó khăn cho phát triển và bảo trì.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DDC0C2-3509-4AE6-85B8-3C862862D5AF}"/>
              </a:ext>
            </a:extLst>
          </p:cNvPr>
          <p:cNvSpPr txBox="1">
            <a:spLocks/>
          </p:cNvSpPr>
          <p:nvPr/>
        </p:nvSpPr>
        <p:spPr>
          <a:xfrm>
            <a:off x="6743700" y="2019301"/>
            <a:ext cx="5000625" cy="424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Giải pháp: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 đặt hệ điều hành </a:t>
            </a:r>
            <a:r>
              <a:rPr lang="vi-VN" dirty="0"/>
              <a:t>FreeRTOS cho hệ thống.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04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8857-8CE7-44F7-9F3A-483A6C73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</a:t>
            </a:r>
            <a:r>
              <a:rPr lang="vi-VN" dirty="0" err="1"/>
              <a:t>periperals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D7D75-0523-71BB-9FFE-7D314F742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5425D-BA52-A04F-9E5B-A19FDB1A25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2400" dirty="0"/>
              <a:t>Firmware External Interrupt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PWM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ADC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DigitalOutput</a:t>
            </a:r>
          </a:p>
          <a:p>
            <a:pPr marL="285750" indent="-285750">
              <a:buFontTx/>
              <a:buChar char="-"/>
            </a:pPr>
            <a:r>
              <a:rPr lang="vi-VN" sz="2400" dirty="0"/>
              <a:t>Firmware PID</a:t>
            </a:r>
          </a:p>
        </p:txBody>
      </p:sp>
    </p:spTree>
    <p:extLst>
      <p:ext uri="{BB962C8B-B14F-4D97-AF65-F5344CB8AC3E}">
        <p14:creationId xmlns:p14="http://schemas.microsoft.com/office/powerpoint/2010/main" val="215135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71F-2327-4147-B7EC-27684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EA64-A372-4247-88BF-101BE8EE8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419A-2E92-4FB6-891A-BE97D6746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029200" cy="4248150"/>
          </a:xfrm>
        </p:spPr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vi-VN" dirty="0"/>
          </a:p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digitalInput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TouchGfx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D1BD0D8A-8D2A-393E-1673-3118C3076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447800"/>
            <a:ext cx="6489750" cy="51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8664-59A5-0F4B-C49E-CC858FF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DF85-DFC1-C938-89D9-FB4C0E27B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FF18-D6B6-F385-BC74-7D0F9F24A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2400" dirty="0"/>
              <a:t>Đúng về mặc logic, nhưng có sai số gây ra bởi vì hiệu năng, linh kiện, độ ưu tiên của các tác vụ:</a:t>
            </a:r>
            <a:endParaRPr lang="vi-VN" sz="2800" dirty="0"/>
          </a:p>
          <a:p>
            <a:pPr marL="971550" lvl="1" indent="-285750">
              <a:buFontTx/>
              <a:buChar char="-"/>
            </a:pPr>
            <a:r>
              <a:rPr lang="vi-VN" sz="2000" dirty="0"/>
              <a:t>Đánh giá độ tuyến tính của Module tự thiết kế (module mạch chia áp).</a:t>
            </a:r>
          </a:p>
          <a:p>
            <a:pPr lvl="1" indent="0">
              <a:buNone/>
            </a:pPr>
            <a:endParaRPr lang="vi-VN" sz="2000" dirty="0"/>
          </a:p>
          <a:p>
            <a:pPr marL="971550" lvl="1" indent="-285750">
              <a:buFontTx/>
              <a:buChar char="-"/>
            </a:pPr>
            <a:r>
              <a:rPr lang="vi-VN" sz="2000" dirty="0"/>
              <a:t>Chất lượng biểu đồ.</a:t>
            </a:r>
          </a:p>
        </p:txBody>
      </p:sp>
    </p:spTree>
    <p:extLst>
      <p:ext uri="{BB962C8B-B14F-4D97-AF65-F5344CB8AC3E}">
        <p14:creationId xmlns:p14="http://schemas.microsoft.com/office/powerpoint/2010/main" val="50871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1A06-7588-4E16-9B49-8D74431C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 trình bày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C3681-D13C-4910-9845-EC078703B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F3D3C-27F2-4F35-A023-F0DCEF8664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2000" dirty="0"/>
              <a:t>Tổng quát về đồ án.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Chọn phương án.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Phân tích hệ PCS.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Chọn các module chuyển đổi tính hiệu.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Hệ thống điện.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Hệ thống nhúng.</a:t>
            </a:r>
          </a:p>
        </p:txBody>
      </p:sp>
    </p:spTree>
    <p:extLst>
      <p:ext uri="{BB962C8B-B14F-4D97-AF65-F5344CB8AC3E}">
        <p14:creationId xmlns:p14="http://schemas.microsoft.com/office/powerpoint/2010/main" val="72323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0AED-C2B1-4210-9F28-9CC5C62F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DF82-E1ED-4947-B6D4-1E07427D2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vi-VN" dirty="0"/>
              <a:t>Độ tuyến tính của mạch phân áp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2ABE3677-2230-4A87-A032-65912C7A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5" y="2368125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972E3-3AEF-4A5D-9248-65510C7146A1}"/>
              </a:ext>
            </a:extLst>
          </p:cNvPr>
          <p:cNvSpPr txBox="1"/>
          <p:nvPr/>
        </p:nvSpPr>
        <p:spPr>
          <a:xfrm>
            <a:off x="9033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2970-CB0C-4E97-9D78-3D8483474935}"/>
              </a:ext>
            </a:extLst>
          </p:cNvPr>
          <p:cNvSpPr txBox="1"/>
          <p:nvPr/>
        </p:nvSpPr>
        <p:spPr>
          <a:xfrm>
            <a:off x="903300" y="45836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C49EE-DD62-434B-AF55-1687C0E515E5}"/>
              </a:ext>
            </a:extLst>
          </p:cNvPr>
          <p:cNvSpPr txBox="1"/>
          <p:nvPr/>
        </p:nvSpPr>
        <p:spPr>
          <a:xfrm>
            <a:off x="2897175" y="2193567"/>
            <a:ext cx="29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r1</a:t>
            </a:r>
          </a:p>
          <a:p>
            <a:r>
              <a:rPr lang="vi-VN" dirty="0"/>
              <a:t>r2: giá trị danh nghĩa của r2</a:t>
            </a:r>
          </a:p>
          <a:p>
            <a:r>
              <a:rPr lang="vi-VN" dirty="0"/>
              <a:t>a : sai số của R1</a:t>
            </a:r>
          </a:p>
          <a:p>
            <a:r>
              <a:rPr lang="vi-VN" dirty="0"/>
              <a:t>b : sai số của R2</a:t>
            </a:r>
          </a:p>
          <a:p>
            <a:r>
              <a:rPr lang="vi-VN" dirty="0"/>
              <a:t>Giá trị thật của R1 = r1 + a</a:t>
            </a:r>
          </a:p>
          <a:p>
            <a:r>
              <a:rPr lang="vi-VN" dirty="0"/>
              <a:t>Giá trị thật của R2 = r2 + b</a:t>
            </a:r>
            <a:endParaRPr lang="en-US" dirty="0"/>
          </a:p>
        </p:txBody>
      </p:sp>
      <p:pic>
        <p:nvPicPr>
          <p:cNvPr id="11" name="pic">
            <a:extLst>
              <a:ext uri="{FF2B5EF4-FFF2-40B4-BE49-F238E27FC236}">
                <a16:creationId xmlns:a16="http://schemas.microsoft.com/office/drawing/2014/main" id="{5218A0C9-3444-440C-976A-F34828A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2392" y="4336289"/>
            <a:ext cx="2120087" cy="1413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F2-748D-4F83-9A4D-9759CD91B4F0}"/>
              </a:ext>
            </a:extLst>
          </p:cNvPr>
          <p:cNvSpPr txBox="1"/>
          <p:nvPr/>
        </p:nvSpPr>
        <p:spPr>
          <a:xfrm>
            <a:off x="4217161" y="4306669"/>
            <a:ext cx="427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(*) Công thức tổng quát </a:t>
            </a:r>
          </a:p>
          <a:p>
            <a:r>
              <a:rPr lang="vi-VN" dirty="0"/>
              <a:t>(đã được chứng minh ở </a:t>
            </a:r>
          </a:p>
          <a:p>
            <a:r>
              <a:rPr lang="vi-VN" dirty="0"/>
              <a:t>nhiều tài liệu điện tử cơ bản)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D39E6-FBDC-4FAA-9C25-7FE5A9636E16}"/>
              </a:ext>
            </a:extLst>
          </p:cNvPr>
          <p:cNvSpPr txBox="1"/>
          <p:nvPr/>
        </p:nvSpPr>
        <p:spPr>
          <a:xfrm>
            <a:off x="4217160" y="5265609"/>
            <a:ext cx="427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(**) Công thức tổng quát khi </a:t>
            </a:r>
          </a:p>
          <a:p>
            <a:r>
              <a:rPr lang="vi-VN" dirty="0"/>
              <a:t>có sai số a và b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8271E0-4CDA-41DF-B245-15EF28D93293}"/>
              </a:ext>
            </a:extLst>
          </p:cNvPr>
          <p:cNvCxnSpPr/>
          <p:nvPr/>
        </p:nvCxnSpPr>
        <p:spPr>
          <a:xfrm>
            <a:off x="6355942" y="2095500"/>
            <a:ext cx="0" cy="19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6CACC7-C74D-46DD-968F-563AED38E387}"/>
              </a:ext>
            </a:extLst>
          </p:cNvPr>
          <p:cNvSpPr txBox="1"/>
          <p:nvPr/>
        </p:nvSpPr>
        <p:spPr>
          <a:xfrm>
            <a:off x="6591300" y="2193567"/>
            <a:ext cx="5000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Đinh nghĩa hàm số tuyến tính: </a:t>
            </a:r>
          </a:p>
          <a:p>
            <a:r>
              <a:rPr lang="vi-VN" dirty="0"/>
              <a:t>Một hàm số được gọi là tuyến tính nếu nó có thể biểu diễn dưới dạng f(x) = ax + b với a và b là các hằng số. </a:t>
            </a:r>
          </a:p>
          <a:p>
            <a:endParaRPr lang="vi-VN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1FC43-56E9-4555-949D-CE8AFC64892E}"/>
              </a:ext>
            </a:extLst>
          </p:cNvPr>
          <p:cNvCxnSpPr>
            <a:cxnSpLocks/>
          </p:cNvCxnSpPr>
          <p:nvPr/>
        </p:nvCxnSpPr>
        <p:spPr>
          <a:xfrm>
            <a:off x="7565617" y="3775500"/>
            <a:ext cx="0" cy="263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12133-F7CC-4C13-B5FC-D5FB7C5BCBC8}"/>
              </a:ext>
            </a:extLst>
          </p:cNvPr>
          <p:cNvSpPr txBox="1"/>
          <p:nvPr/>
        </p:nvSpPr>
        <p:spPr>
          <a:xfrm>
            <a:off x="7542997" y="4330690"/>
            <a:ext cx="500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thấy: phương trình (**) có dạng</a:t>
            </a:r>
          </a:p>
          <a:p>
            <a:r>
              <a:rPr lang="vi-VN" dirty="0"/>
              <a:t> f(x) = ax + b</a:t>
            </a:r>
          </a:p>
          <a:p>
            <a:r>
              <a:rPr lang="vi-VN" dirty="0"/>
              <a:t>a = (R2+b)/(R1+a+R2+b)</a:t>
            </a:r>
          </a:p>
          <a:p>
            <a:r>
              <a:rPr lang="vi-VN" dirty="0"/>
              <a:t>b = 0</a:t>
            </a:r>
          </a:p>
          <a:p>
            <a:r>
              <a:rPr lang="vi-VN" dirty="0"/>
              <a:t>x := v1</a:t>
            </a:r>
          </a:p>
          <a:p>
            <a:r>
              <a:rPr lang="vi-VN" dirty="0"/>
              <a:t>Y := f(x)</a:t>
            </a:r>
          </a:p>
          <a:p>
            <a:r>
              <a:rPr lang="vi-VN" dirty="0"/>
              <a:t>=&gt; Mạch phân áp ta thiết kế là tuyến 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7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CE14-91D3-4C11-3DAA-990549E7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B979-4DE8-6372-ECE2-ABA590BC0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lỗi nghiêm trọng khi vẻ biểu đồ </a:t>
            </a:r>
            <a:r>
              <a:rPr lang="vi-VN" dirty="0" err="1"/>
              <a:t>real-time</a:t>
            </a: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21612-4503-E56C-22A6-0B23C9DEDFF3}"/>
              </a:ext>
            </a:extLst>
          </p:cNvPr>
          <p:cNvSpPr txBox="1"/>
          <p:nvPr/>
        </p:nvSpPr>
        <p:spPr>
          <a:xfrm>
            <a:off x="80908" y="5576669"/>
            <a:ext cx="60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Update</a:t>
            </a:r>
            <a:r>
              <a:rPr lang="vi-VN" dirty="0"/>
              <a:t> dữ liệu biểu đồ sai lệch về thời gian </a:t>
            </a:r>
          </a:p>
          <a:p>
            <a:r>
              <a:rPr lang="vi-VN" dirty="0"/>
              <a:t>với thực thế.</a:t>
            </a:r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4DAEF303-15C2-86CE-723B-2AABF82F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2"/>
          <a:stretch/>
        </p:blipFill>
        <p:spPr>
          <a:xfrm>
            <a:off x="5743520" y="1333501"/>
            <a:ext cx="5586468" cy="2160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528A3C-98AE-AA06-6D59-B76E9FE8B0C7}"/>
              </a:ext>
            </a:extLst>
          </p:cNvPr>
          <p:cNvSpPr txBox="1"/>
          <p:nvPr/>
        </p:nvSpPr>
        <p:spPr>
          <a:xfrm>
            <a:off x="7412804" y="3480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Sai lệch giữa thời gian thực và biểu đồ.</a:t>
            </a:r>
          </a:p>
          <a:p>
            <a:r>
              <a:rPr lang="vi-VN" dirty="0"/>
              <a:t>Khoảng sai lệch là cố định.</a:t>
            </a:r>
          </a:p>
        </p:txBody>
      </p:sp>
      <p:pic>
        <p:nvPicPr>
          <p:cNvPr id="17" name="pic">
            <a:extLst>
              <a:ext uri="{FF2B5EF4-FFF2-40B4-BE49-F238E27FC236}">
                <a16:creationId xmlns:a16="http://schemas.microsoft.com/office/drawing/2014/main" id="{A7B3F451-43A3-8EDF-B837-53E2BE02D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5353052" y="4420072"/>
            <a:ext cx="3940000" cy="2160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5C0F6F-52CC-0F00-F9CE-FFFDDEC464CF}"/>
              </a:ext>
            </a:extLst>
          </p:cNvPr>
          <p:cNvSpPr txBox="1"/>
          <p:nvPr/>
        </p:nvSpPr>
        <p:spPr>
          <a:xfrm>
            <a:off x="7323052" y="5585991"/>
            <a:ext cx="601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Mất đi đặt tính quan trọng của đồ thị</a:t>
            </a:r>
          </a:p>
        </p:txBody>
      </p:sp>
      <p:pic>
        <p:nvPicPr>
          <p:cNvPr id="20" name="pic">
            <a:extLst>
              <a:ext uri="{FF2B5EF4-FFF2-40B4-BE49-F238E27FC236}">
                <a16:creationId xmlns:a16="http://schemas.microsoft.com/office/drawing/2014/main" id="{46FA5F15-A8CD-5931-D98B-43AEDF97D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133482"/>
            <a:ext cx="330000" cy="33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B4A1A7-37AE-C7DF-B6CB-4445A5DA20F2}"/>
              </a:ext>
            </a:extLst>
          </p:cNvPr>
          <p:cNvSpPr txBox="1"/>
          <p:nvPr/>
        </p:nvSpPr>
        <p:spPr>
          <a:xfrm>
            <a:off x="1247775" y="2096036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trên màng hình</a:t>
            </a:r>
          </a:p>
        </p:txBody>
      </p:sp>
      <p:pic>
        <p:nvPicPr>
          <p:cNvPr id="22" name="pic">
            <a:extLst>
              <a:ext uri="{FF2B5EF4-FFF2-40B4-BE49-F238E27FC236}">
                <a16:creationId xmlns:a16="http://schemas.microsoft.com/office/drawing/2014/main" id="{E98C0319-8A39-5966-E807-A76C53CC5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674334"/>
            <a:ext cx="330000" cy="33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904B8E-467F-CEE3-EF49-CDFC3278875C}"/>
              </a:ext>
            </a:extLst>
          </p:cNvPr>
          <p:cNvSpPr txBox="1"/>
          <p:nvPr/>
        </p:nvSpPr>
        <p:spPr>
          <a:xfrm>
            <a:off x="1247775" y="269226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thực tế</a:t>
            </a:r>
          </a:p>
        </p:txBody>
      </p:sp>
      <p:pic>
        <p:nvPicPr>
          <p:cNvPr id="14" name="pic">
            <a:extLst>
              <a:ext uri="{FF2B5EF4-FFF2-40B4-BE49-F238E27FC236}">
                <a16:creationId xmlns:a16="http://schemas.microsoft.com/office/drawing/2014/main" id="{5DF7C7B5-7AEA-44CF-BB97-3E96DE86E8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3" b="36834"/>
          <a:stretch/>
        </p:blipFill>
        <p:spPr>
          <a:xfrm>
            <a:off x="369995" y="3324621"/>
            <a:ext cx="4693971" cy="21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42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873763-E145-7C14-5E76-52A5FB34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880064"/>
            <a:ext cx="5397351" cy="305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34A2D-BA71-5BD7-8D32-5AF4A7A3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38" y="1880064"/>
            <a:ext cx="5131584" cy="30729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95C6B-F28A-8F33-6151-7ABFA42C6A26}"/>
              </a:ext>
            </a:extLst>
          </p:cNvPr>
          <p:cNvCxnSpPr>
            <a:cxnSpLocks/>
          </p:cNvCxnSpPr>
          <p:nvPr/>
        </p:nvCxnSpPr>
        <p:spPr>
          <a:xfrm>
            <a:off x="777240" y="2451564"/>
            <a:ext cx="274320" cy="28443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E7D453-FF84-578D-ECA5-502F9A9FF64D}"/>
              </a:ext>
            </a:extLst>
          </p:cNvPr>
          <p:cNvSpPr txBox="1"/>
          <p:nvPr/>
        </p:nvSpPr>
        <p:spPr>
          <a:xfrm>
            <a:off x="891540" y="5296947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5640D7-4A48-0817-A2FB-1B217C305C35}"/>
              </a:ext>
            </a:extLst>
          </p:cNvPr>
          <p:cNvCxnSpPr>
            <a:cxnSpLocks/>
          </p:cNvCxnSpPr>
          <p:nvPr/>
        </p:nvCxnSpPr>
        <p:spPr>
          <a:xfrm>
            <a:off x="9265920" y="1880064"/>
            <a:ext cx="0" cy="34158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058D6-001E-EAAC-12FD-04EA910CA57B}"/>
              </a:ext>
            </a:extLst>
          </p:cNvPr>
          <p:cNvSpPr txBox="1"/>
          <p:nvPr/>
        </p:nvSpPr>
        <p:spPr>
          <a:xfrm>
            <a:off x="8103160" y="5040868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0ED06-C63F-5D22-212C-F9AE350FDDA6}"/>
              </a:ext>
            </a:extLst>
          </p:cNvPr>
          <p:cNvSpPr txBox="1"/>
          <p:nvPr/>
        </p:nvSpPr>
        <p:spPr>
          <a:xfrm>
            <a:off x="4278639" y="495300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mức nước vòng kính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344DA1-113D-FD15-EBDE-3AB8B8801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930" y="590550"/>
            <a:ext cx="10515600" cy="945117"/>
          </a:xfrm>
        </p:spPr>
        <p:txBody>
          <a:bodyPr>
            <a:normAutofit/>
          </a:bodyPr>
          <a:lstStyle/>
          <a:p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1375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79A-654E-40C9-BD87-D3EB97FA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12D-8BDA-4C07-9138-F5A70249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0CC9C-F256-4BB7-A672-FFFD87AB9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3600450" cy="4248150"/>
          </a:xfrm>
        </p:spPr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Vào màng hình điều khiển pid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óng/mở các van sao cho nước được bơm chạy qua cảm biến lưu lượng.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Trên màng hình, mở digital 1 để chọn bơm ở chế độ analog,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0A63-9711-4C1B-A1A8-B4037D2F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1389" y="2133602"/>
            <a:ext cx="7497238" cy="4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8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B934-A458-A710-B73C-D03FCB93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BD3CC-6F3C-ED13-A7E2-88CA6494D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875D3-2CB1-49DA-B85B-6BC6059C4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4425" y="2013146"/>
            <a:ext cx="2343150" cy="593735"/>
          </a:xfrm>
        </p:spPr>
        <p:txBody>
          <a:bodyPr>
            <a:norm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E8A94-C25F-4C69-B6DA-934AE297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6979"/>
            <a:ext cx="4918175" cy="2943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F2E93-35EB-B9F0-4F52-3B413E1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85" y="2466978"/>
            <a:ext cx="4889454" cy="2943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DD1FAF-045B-4B19-AE5A-342736AB4D9B}"/>
              </a:ext>
            </a:extLst>
          </p:cNvPr>
          <p:cNvSpPr txBox="1"/>
          <p:nvPr/>
        </p:nvSpPr>
        <p:spPr>
          <a:xfrm>
            <a:off x="1047564" y="5518346"/>
            <a:ext cx="427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kP</a:t>
            </a:r>
            <a:r>
              <a:rPr lang="en-US" dirty="0"/>
              <a:t> = </a:t>
            </a:r>
            <a:r>
              <a:rPr lang="vi-VN" dirty="0"/>
              <a:t>1, ouput nhỏ, cảm biến còn nằm ở deadzone nên feedback của đồ thị gần như bằng 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EEBEA-CA31-4168-BFC2-F95D45FB45E2}"/>
              </a:ext>
            </a:extLst>
          </p:cNvPr>
          <p:cNvSpPr txBox="1"/>
          <p:nvPr/>
        </p:nvSpPr>
        <p:spPr>
          <a:xfrm>
            <a:off x="7213106" y="5510513"/>
            <a:ext cx="427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kP</a:t>
            </a:r>
            <a:r>
              <a:rPr lang="en-US" dirty="0"/>
              <a:t> = </a:t>
            </a:r>
            <a:r>
              <a:rPr lang="vi-VN" dirty="0"/>
              <a:t>2, ouput lớn hơn kP = 1, tuy nhiên cảm biến cũng còn nằm ở deadzone.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4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039B-2183-3149-FE8D-E3FFA66C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C79A-76DF-3C13-FEFC-138FAEC6E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 qua Điều khiển lưu lượng.</a:t>
            </a:r>
          </a:p>
          <a:p>
            <a:endParaRPr lang="vi-VN" dirty="0"/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008E4-536D-FDC2-4778-BE85C90D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0" y="2017395"/>
            <a:ext cx="5665740" cy="3392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BAA6BF-F79C-07C7-2CB1-01381186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895" y="1990493"/>
            <a:ext cx="5665740" cy="3395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C38197-609B-4A3A-AFB5-FEE4E949C4F7}"/>
              </a:ext>
            </a:extLst>
          </p:cNvPr>
          <p:cNvSpPr txBox="1"/>
          <p:nvPr/>
        </p:nvSpPr>
        <p:spPr>
          <a:xfrm>
            <a:off x="1091952" y="5713266"/>
            <a:ext cx="380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kP</a:t>
            </a:r>
            <a:r>
              <a:rPr lang="en-US" dirty="0"/>
              <a:t> = 4, </a:t>
            </a:r>
            <a:r>
              <a:rPr lang="vi-VN" dirty="0"/>
              <a:t>steady state error cao, hệ giao động vừa phải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EDD6F-1C2A-4D71-9773-E66F3EAD3AB7}"/>
              </a:ext>
            </a:extLst>
          </p:cNvPr>
          <p:cNvSpPr txBox="1"/>
          <p:nvPr/>
        </p:nvSpPr>
        <p:spPr>
          <a:xfrm>
            <a:off x="6888053" y="5728548"/>
            <a:ext cx="380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kP</a:t>
            </a:r>
            <a:r>
              <a:rPr lang="en-US" dirty="0"/>
              <a:t> = </a:t>
            </a:r>
            <a:r>
              <a:rPr lang="vi-VN" dirty="0"/>
              <a:t>8</a:t>
            </a:r>
            <a:r>
              <a:rPr lang="en-US" dirty="0"/>
              <a:t>, </a:t>
            </a:r>
            <a:r>
              <a:rPr lang="vi-VN" dirty="0"/>
              <a:t>steady state error nhỏ hơn kP = 4, hệ giao động lớn.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208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AA8E-2B35-C296-9136-A75F6A93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5D1C6-E640-01BE-64E7-60F1264E2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 qua Điều khiển lưu lượng.</a:t>
            </a:r>
          </a:p>
          <a:p>
            <a:endParaRPr lang="vi-VN" dirty="0"/>
          </a:p>
          <a:p>
            <a:endParaRPr lang="vi-VN" dirty="0"/>
          </a:p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F991F-3F24-98B6-605E-65304D3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905000"/>
            <a:ext cx="5734050" cy="3467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21E08-CBEF-EEE3-8733-573144B7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88" y="1905000"/>
            <a:ext cx="5805714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A44A4C-1CDC-420B-85EE-76170006F109}"/>
              </a:ext>
            </a:extLst>
          </p:cNvPr>
          <p:cNvSpPr txBox="1"/>
          <p:nvPr/>
        </p:nvSpPr>
        <p:spPr>
          <a:xfrm>
            <a:off x="585924" y="5506342"/>
            <a:ext cx="47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kP</a:t>
            </a:r>
            <a:r>
              <a:rPr lang="en-US" dirty="0"/>
              <a:t> = </a:t>
            </a:r>
            <a:r>
              <a:rPr lang="vi-VN" dirty="0"/>
              <a:t>1</a:t>
            </a:r>
            <a:r>
              <a:rPr lang="en-US" dirty="0"/>
              <a:t>,</a:t>
            </a:r>
            <a:r>
              <a:rPr lang="vi-VN" dirty="0"/>
              <a:t> kI = 0.1</a:t>
            </a:r>
            <a:r>
              <a:rPr lang="en-US" dirty="0"/>
              <a:t> </a:t>
            </a:r>
            <a:r>
              <a:rPr lang="vi-VN" dirty="0"/>
              <a:t>có vọt lố (275), hệ không ổn định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6AC06-07DE-4379-B798-43BB07E2DDA5}"/>
              </a:ext>
            </a:extLst>
          </p:cNvPr>
          <p:cNvSpPr txBox="1"/>
          <p:nvPr/>
        </p:nvSpPr>
        <p:spPr>
          <a:xfrm>
            <a:off x="6420033" y="5506342"/>
            <a:ext cx="47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kP</a:t>
            </a:r>
            <a:r>
              <a:rPr lang="en-US" dirty="0"/>
              <a:t> = </a:t>
            </a:r>
            <a:r>
              <a:rPr lang="vi-VN" dirty="0"/>
              <a:t>1</a:t>
            </a:r>
            <a:r>
              <a:rPr lang="en-US" dirty="0"/>
              <a:t>,</a:t>
            </a:r>
            <a:r>
              <a:rPr lang="vi-VN" dirty="0"/>
              <a:t> kI = 1</a:t>
            </a:r>
            <a:r>
              <a:rPr lang="en-US" dirty="0"/>
              <a:t> </a:t>
            </a:r>
            <a:r>
              <a:rPr lang="vi-VN" dirty="0"/>
              <a:t>vọt lố (320) nhiều hơn kI = 0.1, hệ có xu hứng giao động tắt dần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35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98F8-5C7C-A9EF-4A45-F0FCA1A6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B35-1ECF-A822-BEBB-56DC5BBE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1ADB9-18C1-8365-3B64-C444CFF5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5" y="2019300"/>
            <a:ext cx="5712555" cy="3425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C3EF0-2BEC-4CDF-9D34-BF67C710DD78}"/>
              </a:ext>
            </a:extLst>
          </p:cNvPr>
          <p:cNvSpPr txBox="1"/>
          <p:nvPr/>
        </p:nvSpPr>
        <p:spPr>
          <a:xfrm>
            <a:off x="418728" y="5558902"/>
            <a:ext cx="47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kP</a:t>
            </a:r>
            <a:r>
              <a:rPr lang="en-US" dirty="0"/>
              <a:t> = </a:t>
            </a:r>
            <a:r>
              <a:rPr lang="vi-VN" dirty="0"/>
              <a:t>1</a:t>
            </a:r>
            <a:r>
              <a:rPr lang="en-US" dirty="0"/>
              <a:t>,</a:t>
            </a:r>
            <a:r>
              <a:rPr lang="vi-VN" dirty="0"/>
              <a:t> kI = 2</a:t>
            </a:r>
            <a:r>
              <a:rPr lang="en-US" dirty="0"/>
              <a:t> </a:t>
            </a:r>
            <a:r>
              <a:rPr lang="vi-VN" dirty="0"/>
              <a:t>vọt lố (365) nhiều hơn kI = 1, khử sai số nhanh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3D48A2-C5AB-4413-80B2-5C001B8A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"/>
          <a:stretch/>
        </p:blipFill>
        <p:spPr>
          <a:xfrm>
            <a:off x="6229352" y="2019300"/>
            <a:ext cx="5630024" cy="339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9E40D4-9FEA-4D92-A7FA-499DBDC1EBDB}"/>
              </a:ext>
            </a:extLst>
          </p:cNvPr>
          <p:cNvSpPr txBox="1"/>
          <p:nvPr/>
        </p:nvSpPr>
        <p:spPr>
          <a:xfrm>
            <a:off x="6430390" y="5449669"/>
            <a:ext cx="4758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kP</a:t>
            </a:r>
            <a:r>
              <a:rPr lang="en-US" dirty="0"/>
              <a:t> = </a:t>
            </a:r>
            <a:r>
              <a:rPr lang="vi-VN" dirty="0"/>
              <a:t>1</a:t>
            </a:r>
            <a:r>
              <a:rPr lang="en-US" dirty="0"/>
              <a:t>,</a:t>
            </a:r>
            <a:r>
              <a:rPr lang="vi-VN" dirty="0"/>
              <a:t> tI = 3, tD = 5</a:t>
            </a:r>
            <a:r>
              <a:rPr lang="en-US" dirty="0"/>
              <a:t> </a:t>
            </a:r>
            <a:r>
              <a:rPr lang="vi-VN" dirty="0"/>
              <a:t>giảm độ vọt lố, nhưng lại làm chậm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85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AE32-98AA-40DA-9B04-80D8B44D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mục tiêu đã đạt được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A83B7-096A-4C34-9F7A-5233C7DEEA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AF5AE-015C-4921-A56B-0A1DCBD2F0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0000"/>
              </a:lnSpc>
              <a:spcAft>
                <a:spcPts val="800"/>
              </a:spcAft>
              <a:tabLst>
                <a:tab pos="182880" algn="l"/>
              </a:tabLst>
            </a:pPr>
            <a:endParaRPr lang="vi-VN" sz="24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Aft>
                <a:spcPts val="800"/>
              </a:spcAft>
              <a:tabLst>
                <a:tab pos="182880" algn="l"/>
              </a:tabLst>
            </a:pPr>
            <a:r>
              <a:rPr lang="vi-V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 vi điều khiển điều khiển đọc và điều khiển các thiết bị chuẩn công nghiệp.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Aft>
                <a:spcPts val="800"/>
              </a:spcAft>
              <a:tabLst>
                <a:tab pos="182880" algn="l"/>
              </a:tabLst>
            </a:pPr>
            <a:r>
              <a:rPr lang="vi-V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 kế và lập trình giao diện người dùng cho vi điều khiển.</a:t>
            </a: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Aft>
                <a:spcPts val="800"/>
              </a:spcAft>
              <a:tabLst>
                <a:tab pos="182880" algn="l"/>
              </a:tabLst>
            </a:pPr>
            <a:r>
              <a:rPr lang="vi-V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 khiển mức nước, lưu lượng, và áp suất bằng thuật toán PID.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51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F96B7D-54BC-9AF2-20C6-148E70C0CE01}"/>
              </a:ext>
            </a:extLst>
          </p:cNvPr>
          <p:cNvSpPr txBox="1"/>
          <p:nvPr/>
        </p:nvSpPr>
        <p:spPr>
          <a:xfrm>
            <a:off x="1751162" y="1886083"/>
            <a:ext cx="8244696" cy="91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2400" dirty="0">
                <a:latin typeface="Linux Biolinum Bold"/>
              </a:rPr>
              <a:t>EM XIN CẢM ƠN SỰ THEO DÕI CỦA QUÍ THẦY CÔ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904EC-1BA6-CC8A-B95A-A1BD521F14F0}"/>
              </a:ext>
            </a:extLst>
          </p:cNvPr>
          <p:cNvSpPr txBox="1"/>
          <p:nvPr/>
        </p:nvSpPr>
        <p:spPr>
          <a:xfrm>
            <a:off x="312707" y="5452220"/>
            <a:ext cx="8244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SVTH: TRẦN HOÀNG ANH		0307171101	CĐ CĐT 19B</a:t>
            </a:r>
          </a:p>
        </p:txBody>
      </p:sp>
    </p:spTree>
    <p:extLst>
      <p:ext uri="{BB962C8B-B14F-4D97-AF65-F5344CB8AC3E}">
        <p14:creationId xmlns:p14="http://schemas.microsoft.com/office/powerpoint/2010/main" val="236708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2A71-8C7C-FC93-E457-B924C430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Mục tiêu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0686-2DBF-4A74-589C-E70231862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BEED-307C-C477-D5D2-9901CFCBC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/>
              <a:t>Sử dụng board vi điều khiển và màng hình cảm ứng thay thế PLC S7-1200 và màng hình HMI.</a:t>
            </a:r>
          </a:p>
          <a:p>
            <a:endParaRPr lang="vi-VN" sz="28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0B7E7E21-93D1-4969-B808-3E3E6CAE2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4265" y="3257016"/>
            <a:ext cx="3142690" cy="2526476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931660E3-5CC8-439C-8927-671432996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7500" y="3257016"/>
            <a:ext cx="3944167" cy="263809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5D540A-8BFE-40C4-AD3B-87F6B3EF99F3}"/>
              </a:ext>
            </a:extLst>
          </p:cNvPr>
          <p:cNvSpPr/>
          <p:nvPr/>
        </p:nvSpPr>
        <p:spPr>
          <a:xfrm>
            <a:off x="5145150" y="4173416"/>
            <a:ext cx="1123950" cy="971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95BA5-BA77-4922-9EBE-EC3113C42AFB}"/>
              </a:ext>
            </a:extLst>
          </p:cNvPr>
          <p:cNvSpPr txBox="1"/>
          <p:nvPr/>
        </p:nvSpPr>
        <p:spPr>
          <a:xfrm>
            <a:off x="2175933" y="5960533"/>
            <a:ext cx="22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Hệ PCS dùng PLC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C0D4-C7F2-43D0-845C-3CEAC20051D5}"/>
              </a:ext>
            </a:extLst>
          </p:cNvPr>
          <p:cNvSpPr txBox="1"/>
          <p:nvPr/>
        </p:nvSpPr>
        <p:spPr>
          <a:xfrm>
            <a:off x="6002867" y="59938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Hệ PCS </a:t>
            </a:r>
            <a:r>
              <a:rPr lang="vi-VN"/>
              <a:t>dùng vi điều khiển và màng hình cảm ứng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9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>
            <a:extLst>
              <a:ext uri="{FF2B5EF4-FFF2-40B4-BE49-F238E27FC236}">
                <a16:creationId xmlns:a16="http://schemas.microsoft.com/office/drawing/2014/main" id="{29B06565-0CF7-4FC6-8077-F1054D68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5551"/>
            <a:ext cx="5000000" cy="432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1E8ED-675A-4809-8EF0-0B81F23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>
            <a:normAutofit/>
          </a:bodyPr>
          <a:lstStyle/>
          <a:p>
            <a:r>
              <a:rPr lang="vi-VN" sz="3600" dirty="0"/>
              <a:t>Khảo sát hệ thống</a:t>
            </a:r>
            <a:r>
              <a:rPr lang="en-US" sz="3600" dirty="0"/>
              <a:t> </a:t>
            </a:r>
            <a:endParaRPr lang="vi-VN" sz="3600" dirty="0"/>
          </a:p>
        </p:txBody>
      </p:sp>
      <p:pic>
        <p:nvPicPr>
          <p:cNvPr id="10" name="pic">
            <a:extLst>
              <a:ext uri="{FF2B5EF4-FFF2-40B4-BE49-F238E27FC236}">
                <a16:creationId xmlns:a16="http://schemas.microsoft.com/office/drawing/2014/main" id="{785D7ACA-C349-479E-B51D-28DFA034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2019300"/>
            <a:ext cx="3406900" cy="201688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34801C1-C430-40F8-8553-8BC28EF9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10515600" cy="457200"/>
          </a:xfrm>
        </p:spPr>
        <p:txBody>
          <a:bodyPr>
            <a:noAutofit/>
          </a:bodyPr>
          <a:lstStyle/>
          <a:p>
            <a:r>
              <a:rPr lang="vi-VN" sz="2800" dirty="0"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Tất cả chức năng của hệ thống</a:t>
            </a:r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3312E8A4-A53D-4D9C-8E90-938ACFB2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9600" y="2019300"/>
            <a:ext cx="3390000" cy="121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16EDFE66-26D7-4C33-BFFA-CF464F614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4219450"/>
            <a:ext cx="3910000" cy="1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8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B66-2045-4F7D-996A-BF62877F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Khảo sát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401A3-96D5-48E4-9918-9214F2DD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tính năng còn lại sau khi lượt bỏ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C03D-68B3-4D13-9F07-21FF6BF14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E36CB0EB-B0B6-4E50-A4A2-8CB8DB47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368376"/>
            <a:ext cx="4910000" cy="355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B1DE8086-5D36-4B60-80AB-0AE4DCBA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2463376"/>
            <a:ext cx="2380000" cy="1680000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9EA19729-EDD4-421C-BB63-097BFA44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725" y="2463376"/>
            <a:ext cx="1700000" cy="121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6C22E70A-E5C7-48C3-9D66-9E313C2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4215413"/>
            <a:ext cx="3910000" cy="1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8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47800"/>
          <a:ext cx="10515600" cy="463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507736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::Level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3576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75188"/>
                  </a:ext>
                </a:extLst>
              </a:tr>
              <a:tr h="567001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::Pressure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::Temperature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2645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Input x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Input::Pump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40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9E0-7FAD-4780-BAFB-10EACDD4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phần của hệ FPAC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7172-DC12-4D87-9A47-2A539A0A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DFE4-5867-4620-AD37-8D4E0651B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555AFD5F-A24B-4CF6-972B-39153039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000" y="2460000"/>
            <a:ext cx="3300000" cy="338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8373511-C8F7-44BB-96B8-6865E3931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600" y="1825076"/>
            <a:ext cx="5090000" cy="4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472-67B1-411D-B76F-44601507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56F-23E7-4D1D-BE5C-B48230D6B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4EEC-938C-40D2-809E-AE5A4AB11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E118940-36B8-49D9-832A-6E140BCB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01" y="254317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5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77D-074B-432F-8BEF-0797E37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</a:t>
            </a:r>
            <a:r>
              <a:rPr lang="en-US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9580-49DF-4097-AA5A-307065779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1FF0A-EB62-486C-9E02-BFC1B8558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F6446C20-D4AF-49F8-AD6F-30E9D697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00" y="2348376"/>
            <a:ext cx="10700000" cy="3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6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9300-9EE3-441C-8FE3-108A01E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PID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6F2A-7C6F-4EB7-84A0-57AF6B44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Ứng dụng thư viện PID có sẵn cho stm32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4F18-738E-4962-8922-D1CD5DFD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Khảo sát thư viện:</a:t>
            </a:r>
          </a:p>
          <a:p>
            <a:r>
              <a:rPr lang="vi-VN" dirty="0"/>
              <a:t>Viết trên ngôn ngữ C</a:t>
            </a:r>
          </a:p>
          <a:p>
            <a:r>
              <a:rPr lang="vi-VN" dirty="0"/>
              <a:t>Có chức năng tính toán PID theo kP, kI, kD.</a:t>
            </a:r>
          </a:p>
          <a:p>
            <a:r>
              <a:rPr lang="vi-VN" dirty="0"/>
              <a:t>Có thể tùy chỉnh được thời gian lấy mẫu.</a:t>
            </a:r>
          </a:p>
          <a:p>
            <a:r>
              <a:rPr lang="vi-VN" dirty="0"/>
              <a:t>Yêu cầu từ thư viện:</a:t>
            </a:r>
          </a:p>
          <a:p>
            <a:r>
              <a:rPr lang="vi-VN" dirty="0"/>
              <a:t>Thư viện yêu cầu cung cấp 1 hàm với chức năng </a:t>
            </a:r>
          </a:p>
          <a:p>
            <a:r>
              <a:rPr lang="vi-VN" dirty="0"/>
              <a:t>là trả về giá trị của system ticks kiểu dữ liệu uint32_t.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2D0B-AA54-4650-AA74-41708182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6"/>
          <a:stretch/>
        </p:blipFill>
        <p:spPr>
          <a:xfrm>
            <a:off x="5917593" y="1835988"/>
            <a:ext cx="63678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2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02FB-2303-4829-9026-5AAE2C4D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Khảo sát </a:t>
            </a:r>
            <a:r>
              <a:rPr lang="vi-VN" dirty="0" err="1"/>
              <a:t>Board</a:t>
            </a:r>
            <a:r>
              <a:rPr lang="vi-VN" dirty="0"/>
              <a:t> Stm</a:t>
            </a:r>
            <a:r>
              <a:rPr lang="vi-VN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2CB7-9A50-41F0-B85C-72B8F027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9CE4F-C6A6-4C88-ABB5-DFBE0D622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Cấp nguồn thông quá USB connector</a:t>
            </a:r>
          </a:p>
          <a:p>
            <a:pPr marL="285750" indent="-285750">
              <a:buFontTx/>
              <a:buChar char="-"/>
            </a:pPr>
            <a:r>
              <a:rPr lang="vi-VN" dirty="0"/>
              <a:t>Xuất nhận tính hiệu điều khiển </a:t>
            </a:r>
          </a:p>
          <a:p>
            <a:r>
              <a:rPr lang="vi-VN" dirty="0"/>
              <a:t>thông qua Arduino uno terminal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736E8A8-400E-4936-93E3-73406346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075" y="1514475"/>
            <a:ext cx="6617025" cy="48613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0A9129F-042E-4FDA-8E5E-EAE174712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5" r="31263" b="12219"/>
          <a:stretch/>
        </p:blipFill>
        <p:spPr bwMode="auto">
          <a:xfrm>
            <a:off x="1066800" y="3429000"/>
            <a:ext cx="3171825" cy="30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47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459-F6AF-4C81-89D1-CAE822A2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arduino connector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5FCF-03D2-46D1-A446-07D4CA543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3653"/>
            <a:ext cx="10515600" cy="698500"/>
          </a:xfrm>
        </p:spPr>
        <p:txBody>
          <a:bodyPr>
            <a:normAutofit lnSpcReduction="10000"/>
          </a:bodyPr>
          <a:lstStyle/>
          <a:p>
            <a:r>
              <a:rPr lang="vi-VN" dirty="0"/>
              <a:t>Lập bảng dựa trên STM32F469I-DISCO schematic và bảng</a:t>
            </a:r>
            <a:r>
              <a:rPr lang="en-US" dirty="0"/>
              <a:t> 12. Alternate function</a:t>
            </a:r>
            <a:r>
              <a:rPr lang="vi-VN" dirty="0"/>
              <a:t> trong </a:t>
            </a:r>
            <a:r>
              <a:rPr lang="en-US" dirty="0"/>
              <a:t>STM32F469xx</a:t>
            </a:r>
            <a:r>
              <a:rPr lang="vi-VN" dirty="0"/>
              <a:t> datasheet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7BBD9-67CC-41F1-9DF8-57CC37DFAA85}"/>
              </a:ext>
            </a:extLst>
          </p:cNvPr>
          <p:cNvGraphicFramePr>
            <a:graphicFrameLocks noGrp="1"/>
          </p:cNvGraphicFramePr>
          <p:nvPr/>
        </p:nvGraphicFramePr>
        <p:xfrm>
          <a:off x="585788" y="2019303"/>
          <a:ext cx="11020424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2312">
                  <a:extLst>
                    <a:ext uri="{9D8B030D-6E8A-4147-A177-3AD203B41FA5}">
                      <a16:colId xmlns:a16="http://schemas.microsoft.com/office/drawing/2014/main" val="6585110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3988489050"/>
                    </a:ext>
                  </a:extLst>
                </a:gridCol>
                <a:gridCol w="4748212">
                  <a:extLst>
                    <a:ext uri="{9D8B030D-6E8A-4147-A177-3AD203B41FA5}">
                      <a16:colId xmlns:a16="http://schemas.microsoft.com/office/drawing/2014/main" val="253089428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Arduino connector</a:t>
                      </a:r>
                      <a:r>
                        <a:rPr lang="vi-VN" sz="2400" u="none" strike="noStrike" dirty="0">
                          <a:effectLst/>
                        </a:rPr>
                        <a:t> pin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Pinout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Alternative Function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0495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PB1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9253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PC2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579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PC3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ADC12_IN13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13848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ARD_D6</a:t>
                      </a:r>
                      <a:endParaRPr lang="en-US" sz="2400" b="0" i="1" u="none" strike="noStrike" dirty="0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PA6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TIM3_CH1/PWM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3703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ARD_D7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PG11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90275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ARD_D8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PG10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216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ARD_D9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PA7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TIM14_CH1/PWM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24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596-D0AB-4CEB-94F1-C3C64B8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3013-0A90-47FB-9A02-80655683D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Module::PWM2AnalogConv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F3F29-52EB-4BCE-A21E-D3C82F13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xung 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logic level 5v, 1000Hz – 3000Hz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tính hiệu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 analog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0 – 10v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24v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4D80348D-4056-42A9-8E68-EF8F76D9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258050" y="2752724"/>
            <a:ext cx="3771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71D1-6EC1-040A-B13B-C65CDB4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PLC HIM và Vi điều khiển + mành hình cảm ứng.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35C-DF8E-8623-8B11-F06A19EDC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touckGfxDemo">
            <a:hlinkClick r:id="" action="ppaction://media"/>
            <a:extLst>
              <a:ext uri="{FF2B5EF4-FFF2-40B4-BE49-F238E27FC236}">
                <a16:creationId xmlns:a16="http://schemas.microsoft.com/office/drawing/2014/main" id="{39237447-9343-4F2D-8853-54F8AF2A6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597" y="1676400"/>
            <a:ext cx="6307749" cy="3593022"/>
          </a:xfrm>
          <a:prstGeom prst="rect">
            <a:avLst/>
          </a:prstGeom>
        </p:spPr>
      </p:pic>
      <p:pic>
        <p:nvPicPr>
          <p:cNvPr id="9" name="PlcHIMDemo">
            <a:hlinkClick r:id="" action="ppaction://media"/>
            <a:extLst>
              <a:ext uri="{FF2B5EF4-FFF2-40B4-BE49-F238E27FC236}">
                <a16:creationId xmlns:a16="http://schemas.microsoft.com/office/drawing/2014/main" id="{6EB15370-89B4-4645-ADDA-5052275E9E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2813" y="1699795"/>
            <a:ext cx="5150288" cy="3563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0F2D1-D851-414D-9D24-497F5BCA3C9F}"/>
              </a:ext>
            </a:extLst>
          </p:cNvPr>
          <p:cNvSpPr txBox="1"/>
          <p:nvPr/>
        </p:nvSpPr>
        <p:spPr>
          <a:xfrm>
            <a:off x="838200" y="5503985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</a:t>
            </a:r>
            <a:r>
              <a:rPr lang="vi-VN" dirty="0"/>
              <a:t>được thiết kế cho vi điều khiển Stm32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1FE0B-284A-438B-8F03-368F339A6ED5}"/>
              </a:ext>
            </a:extLst>
          </p:cNvPr>
          <p:cNvSpPr txBox="1"/>
          <p:nvPr/>
        </p:nvSpPr>
        <p:spPr>
          <a:xfrm>
            <a:off x="8505364" y="5421923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UI cho PLC và HIM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5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A25-93C9-42D6-A37C-CC15E55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56D-6B92-4C9E-B054-B83560763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A9EA-6B22-4C52-966D-54EE8B910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đóng/mở tiếp điểm relay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5v</a:t>
            </a:r>
          </a:p>
          <a:p>
            <a:endParaRPr lang="vi-VN" sz="2000" dirty="0">
              <a:solidFill>
                <a:srgbClr val="303030"/>
              </a:solidFill>
              <a:latin typeface="Arial" panose="020B0604020202020204" pitchFamily="34" charset="0"/>
            </a:endParaRP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Note: Cần hàn dây, kết nối các chân Com lại với nhau</a:t>
            </a:r>
            <a:endParaRPr lang="en-US" sz="2000" dirty="0"/>
          </a:p>
        </p:txBody>
      </p:sp>
      <p:pic>
        <p:nvPicPr>
          <p:cNvPr id="4100" name="Picture 4" descr="Module 4 Relay Kích H/L (5VDC) - Nshop">
            <a:extLst>
              <a:ext uri="{FF2B5EF4-FFF2-40B4-BE49-F238E27FC236}">
                <a16:creationId xmlns:a16="http://schemas.microsoft.com/office/drawing/2014/main" id="{FF2978BD-D618-4F98-9D04-48682B12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328863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06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0C4C-3F40-4277-9504-A77CA370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49EF-6683-41CB-AE6E-BFCE2B35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 channels x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CEE8E-BD3B-4E2F-815D-C8A40207A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- 24v cho từng kênh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không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122" name="Picture 2" descr="4 Channel Optocoupler">
            <a:extLst>
              <a:ext uri="{FF2B5EF4-FFF2-40B4-BE49-F238E27FC236}">
                <a16:creationId xmlns:a16="http://schemas.microsoft.com/office/drawing/2014/main" id="{0833B775-614A-4EC6-8EAF-2213EBF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9" y="253365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220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51-613A-4EA3-AE94-7AA5499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869B-5695-4180-BE42-FE8BFB72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Analog 0 – 10V to Analog 0 – 3.1V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2FC8-7F80-4E7D-BC87-050739679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Ứng dụng nguyên lý mạch chia áp</a:t>
            </a:r>
          </a:p>
          <a:p>
            <a:r>
              <a:rPr lang="vi-VN" dirty="0"/>
              <a:t>Tự làm mạch chia áp cho 4 kênh analog.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tín hiệu analog 0 - 10V cho từng kênh</a:t>
            </a:r>
          </a:p>
          <a:p>
            <a:r>
              <a:rPr lang="en-US" dirty="0"/>
              <a:t>Module::Output : </a:t>
            </a:r>
            <a:r>
              <a:rPr lang="vi-VN" dirty="0"/>
              <a:t>tín hiệu analog 0 – 3.1V từng kênh </a:t>
            </a:r>
          </a:p>
          <a:p>
            <a:r>
              <a:rPr lang="vi-VN" dirty="0"/>
              <a:t>Module::powerSupply : không (linh kiện điện tử thụ động)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2172FED-EF5C-4ED1-8AEF-74208FDF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925" y="1905000"/>
            <a:ext cx="4252950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5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25F-1EDC-4142-BCE8-8D6E023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977D-5E79-409F-919B-05564AD51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Arduino terminal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7D47-BC9F-427E-BD58-F3AED2E85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 có sẵn các terminal để dễ dàng kết nối </a:t>
            </a:r>
          </a:p>
          <a:p>
            <a:r>
              <a:rPr lang="vi-VN" sz="2000" dirty="0"/>
              <a:t>với các thành phần khác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8D8B8-78F9-4314-92A2-8E6C588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882" y="2609851"/>
            <a:ext cx="46975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50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ED0-6AD2-4A33-AB2B-49736585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75F41-E6BE-473B-B2D0-BBAF3A808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Module DC 24V to DC 5V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A4050-489B-4FC8-9F71-43DDF2FA8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nguồn DC 24V</a:t>
            </a:r>
          </a:p>
          <a:p>
            <a:r>
              <a:rPr lang="en-US" dirty="0"/>
              <a:t>Module::Output : </a:t>
            </a:r>
            <a:r>
              <a:rPr lang="vi-VN" dirty="0"/>
              <a:t>DC 5V, current max: 3A</a:t>
            </a:r>
          </a:p>
          <a:p>
            <a:r>
              <a:rPr lang="vi-VN" dirty="0"/>
              <a:t>Module::powerSupply : không</a:t>
            </a:r>
          </a:p>
          <a:p>
            <a:r>
              <a:rPr lang="vi-VN" dirty="0"/>
              <a:t>Note: cần hiệu chỉnh biến trở để output được 5V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6146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A9765286-8E6A-4C6F-B321-881AD5877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6877050" y="2133600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11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0484-5237-4592-A33A-64CB93B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A073-D329-4143-AC08-23081AFC0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USB</a:t>
            </a:r>
            <a:r>
              <a:rPr lang="en-US" dirty="0"/>
              <a:t> female module</a:t>
            </a:r>
            <a:r>
              <a:rPr lang="vi-VN" dirty="0"/>
              <a:t> và Cáp USB Mini type 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20EEB-B9E0-42FE-8B09-75704CC2F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Để dể dàng cấp nguồn</a:t>
            </a:r>
          </a:p>
          <a:p>
            <a:r>
              <a:rPr lang="vi-VN" sz="2000" dirty="0"/>
              <a:t>Cho board stm32</a:t>
            </a:r>
            <a:endParaRPr lang="en-US" sz="2000" dirty="0"/>
          </a:p>
        </p:txBody>
      </p:sp>
      <p:pic>
        <p:nvPicPr>
          <p:cNvPr id="7172" name="Picture 4" descr="Amazon.com: Ardest USB Connector, USB 2.0 Female Head Socket to DIP 2.54mm  Pin 4P Adapter Converter Breakout Board Module for DIY Electronics Arduino  Projects Repair Replacement (Pack of 10 Pcs) : Electronics">
            <a:extLst>
              <a:ext uri="{FF2B5EF4-FFF2-40B4-BE49-F238E27FC236}">
                <a16:creationId xmlns:a16="http://schemas.microsoft.com/office/drawing/2014/main" id="{5CFABD8A-4C7E-416E-8841-C4C09AD7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2428876"/>
            <a:ext cx="329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áp dữ liệu USB 2.0 Type A sang mini Type B 5 pin">
            <a:extLst>
              <a:ext uri="{FF2B5EF4-FFF2-40B4-BE49-F238E27FC236}">
                <a16:creationId xmlns:a16="http://schemas.microsoft.com/office/drawing/2014/main" id="{6E3CC101-7136-4AA3-9313-7A19EBB15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19134" r="5074" b="14692"/>
          <a:stretch/>
        </p:blipFill>
        <p:spPr bwMode="auto">
          <a:xfrm>
            <a:off x="3781424" y="2652714"/>
            <a:ext cx="4124325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78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8B5-C6AB-4456-91DF-49CDC9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periperals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B143-AB87-4FD2-BE27-97EA5C838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Datasheet::STM32F469xx block diagram and schematic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2E2F-4AE6-4162-AC23-D1B257E83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3F86A-0349-4C60-B193-230799AA2951}"/>
              </a:ext>
            </a:extLst>
          </p:cNvPr>
          <p:cNvGraphicFramePr>
            <a:graphicFrameLocks noGrp="1"/>
          </p:cNvGraphicFramePr>
          <p:nvPr/>
        </p:nvGraphicFramePr>
        <p:xfrm>
          <a:off x="219074" y="2105025"/>
          <a:ext cx="11753851" cy="45148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41910740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2198823836"/>
                    </a:ext>
                  </a:extLst>
                </a:gridCol>
                <a:gridCol w="1714095">
                  <a:extLst>
                    <a:ext uri="{9D8B030D-6E8A-4147-A177-3AD203B41FA5}">
                      <a16:colId xmlns:a16="http://schemas.microsoft.com/office/drawing/2014/main" val="3233977836"/>
                    </a:ext>
                  </a:extLst>
                </a:gridCol>
                <a:gridCol w="1704764">
                  <a:extLst>
                    <a:ext uri="{9D8B030D-6E8A-4147-A177-3AD203B41FA5}">
                      <a16:colId xmlns:a16="http://schemas.microsoft.com/office/drawing/2014/main" val="5278735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826684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557668636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1769942599"/>
                    </a:ext>
                  </a:extLst>
                </a:gridCol>
              </a:tblGrid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Signal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STM32F469 Alternative Function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STM32Peripheral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Peripheral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Clock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STM32F469 Pinout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Arduino conector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525923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AnalogIn0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716263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DigitalOutput0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AHB1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76000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AnalogOut0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TIM5_CH2/PWM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PA1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ARD_D3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1.37 </a:t>
                      </a:r>
                      <a:r>
                        <a:rPr lang="en-US" sz="1800" u="none" strike="noStrike" dirty="0" err="1">
                          <a:effectLst/>
                        </a:rPr>
                        <a:t>Khz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667471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Input 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GPIOB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ARD_D12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EXTI_LINE_14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477717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External Input 6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GPIOD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PD3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ARD_D13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EXTI_LINE_3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65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699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11B7-AB37-46BD-B550-9274B13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External Interrupt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BD33-AA5A-4E23-9AAD-629493DD6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73DC-E55C-4073-97AB-4C41F94CB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- Trigger edge : falling and rising</a:t>
            </a:r>
          </a:p>
          <a:p>
            <a:r>
              <a:rPr lang="vi-VN" dirty="0"/>
              <a:t>- </a:t>
            </a:r>
            <a:r>
              <a:rPr lang="vi-VN" dirty="0">
                <a:solidFill>
                  <a:schemeClr val="tx1"/>
                </a:solidFill>
              </a:rPr>
              <a:t>Các chân từ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ARD_D7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đến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</a:t>
            </a:r>
            <a:r>
              <a:rPr lang="vi-VN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D13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D3E3-946A-4C5C-A648-FABB1820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3" y="1600199"/>
            <a:ext cx="7578857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4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83D-4190-47FE-B482-44F5337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698500"/>
          </a:xfrm>
        </p:spPr>
        <p:txBody>
          <a:bodyPr/>
          <a:lstStyle/>
          <a:p>
            <a:r>
              <a:rPr lang="vi-VN" dirty="0"/>
              <a:t>Firmware PWM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5CA4C-27CF-41FD-8A62-01134B3D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C7C5-B353-412E-859C-223AC31F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Sử dụng timer 5</a:t>
            </a:r>
          </a:p>
          <a:p>
            <a:r>
              <a:rPr lang="vi-VN" dirty="0"/>
              <a:t>pwm out channel 2 và channel 3</a:t>
            </a:r>
          </a:p>
          <a:p>
            <a:pPr marL="285750" indent="-285750">
              <a:buFontTx/>
              <a:buChar char="-"/>
            </a:pPr>
            <a:r>
              <a:rPr lang="vi-VN" dirty="0"/>
              <a:t>Xung PWM có tần số </a:t>
            </a:r>
          </a:p>
          <a:p>
            <a:r>
              <a:rPr lang="vi-VN" dirty="0"/>
              <a:t>trong đoạn [1000 - 3000] Hz</a:t>
            </a:r>
          </a:p>
          <a:p>
            <a:pPr marL="285750" indent="-285750">
              <a:buFontTx/>
              <a:buChar char="-"/>
            </a:pPr>
            <a:r>
              <a:rPr lang="vi-VN" dirty="0"/>
              <a:t>Sử dụng ngắt tràng </a:t>
            </a:r>
          </a:p>
          <a:p>
            <a:r>
              <a:rPr lang="vi-VN" dirty="0"/>
              <a:t>để update giá trị dutyCycle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DA8A-7022-4A8B-A6FA-3F61F2DD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33500"/>
            <a:ext cx="7678158" cy="4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7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ECEC-9882-4DD0-847B-B009F68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ADC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B9FDD-6E7F-4523-A149-7BFB3C6BB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A985B-CC70-49B2-BB2E-1BF06BB21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Dùng ADC1, input kênh 9, 12, 13, 14</a:t>
            </a:r>
          </a:p>
          <a:p>
            <a:pPr marL="285750" indent="-285750">
              <a:buFontTx/>
              <a:buChar char="-"/>
            </a:pPr>
            <a:r>
              <a:rPr lang="vi-VN" dirty="0"/>
              <a:t>Resolution 10 bit</a:t>
            </a:r>
          </a:p>
          <a:p>
            <a:pPr marL="285750" indent="-285750">
              <a:buFontTx/>
              <a:buChar char="-"/>
            </a:pPr>
            <a:r>
              <a:rPr lang="vi-VN" dirty="0"/>
              <a:t>Chế độ Single mode</a:t>
            </a:r>
          </a:p>
          <a:p>
            <a:pPr marL="285750" indent="-285750">
              <a:buFontTx/>
              <a:buChar char="-"/>
            </a:pPr>
            <a:r>
              <a:rPr lang="vi-VN" dirty="0"/>
              <a:t>Thời gian lấy mẫu 28 chu kỳ máy</a:t>
            </a:r>
          </a:p>
          <a:p>
            <a:pPr marL="285750" indent="-285750">
              <a:buFontTx/>
              <a:buChar char="-"/>
            </a:pPr>
            <a:r>
              <a:rPr lang="vi-VN" dirty="0"/>
              <a:t>Có ngắt báo kết thúc chuyển đổi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6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A4DD-91C5-48A4-993D-BA64541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 hệ PCS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0A8B-7E6B-49CA-B8D6-AE8F3EFE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8DD61-6E95-4885-B1CA-5AE79D76F5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sz="2800" dirty="0"/>
              <a:t>Thí nghiệm điều khiển: closed loop control (PID), </a:t>
            </a:r>
            <a:r>
              <a:rPr lang="vi-VN" sz="2800" strike="sngStrike" dirty="0"/>
              <a:t>open loop control (2-step)</a:t>
            </a:r>
          </a:p>
          <a:p>
            <a:pPr marL="285750" indent="-285750">
              <a:buFontTx/>
              <a:buChar char="-"/>
            </a:pPr>
            <a:r>
              <a:rPr lang="vi-VN" sz="2800" dirty="0"/>
              <a:t>Đối tượng thí nghiêm: </a:t>
            </a:r>
          </a:p>
          <a:p>
            <a:pPr lvl="1" indent="0">
              <a:buNone/>
            </a:pPr>
            <a:r>
              <a:rPr lang="vi-VN" sz="2800" dirty="0"/>
              <a:t>+ Mức nước (</a:t>
            </a:r>
            <a:r>
              <a:rPr lang="vi-VN" sz="2800" dirty="0" err="1"/>
              <a:t>Level</a:t>
            </a:r>
            <a:r>
              <a:rPr lang="vi-VN" sz="2800" dirty="0"/>
              <a:t>) </a:t>
            </a:r>
          </a:p>
          <a:p>
            <a:pPr lvl="1" indent="0">
              <a:buNone/>
            </a:pPr>
            <a:r>
              <a:rPr lang="vi-VN" sz="2800" dirty="0"/>
              <a:t>+ Lưu lượng (</a:t>
            </a:r>
            <a:r>
              <a:rPr lang="vi-VN" sz="2800" dirty="0" err="1"/>
              <a:t>flow</a:t>
            </a:r>
            <a:r>
              <a:rPr lang="vi-VN" sz="2800" dirty="0"/>
              <a:t> </a:t>
            </a:r>
            <a:r>
              <a:rPr lang="vi-VN" sz="2800" dirty="0" err="1"/>
              <a:t>rate</a:t>
            </a:r>
            <a:r>
              <a:rPr lang="vi-VN" sz="2800" dirty="0"/>
              <a:t>)</a:t>
            </a:r>
          </a:p>
          <a:p>
            <a:pPr lvl="1" indent="0">
              <a:buNone/>
            </a:pPr>
            <a:r>
              <a:rPr lang="vi-VN" sz="2800" dirty="0"/>
              <a:t>+ Áp suất (</a:t>
            </a:r>
            <a:r>
              <a:rPr lang="vi-VN" sz="2800" dirty="0" err="1"/>
              <a:t>pressure</a:t>
            </a:r>
            <a:r>
              <a:rPr lang="vi-VN" sz="2800" dirty="0"/>
              <a:t>)</a:t>
            </a:r>
          </a:p>
          <a:p>
            <a:pPr lvl="1" indent="0">
              <a:buNone/>
            </a:pPr>
            <a:r>
              <a:rPr lang="vi-VN" sz="2800" strike="sngStrike" dirty="0"/>
              <a:t>+ Nhiệt độ (</a:t>
            </a:r>
            <a:r>
              <a:rPr lang="vi-VN" sz="2800" strike="sngStrike" dirty="0" err="1"/>
              <a:t>temperature</a:t>
            </a:r>
            <a:r>
              <a:rPr lang="vi-VN" sz="2800" strike="sngStrike" dirty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95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F0CE-A00F-4354-9BFD-E02E53B8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Digital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5E6D-15F8-4BDF-BD1D-116A6DD4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10D5-0BBB-46F4-99A0-52A2AC36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1283-C9C6-440A-B0FE-4F4B5B1D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70" y="2079862"/>
            <a:ext cx="10505508" cy="34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2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0424-2F6D-4DB2-AAF5-FF351247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1BF5-1F96-4ECE-B39E-24E9FCB05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5C187645-DAFF-4DC2-B4E8-AE405A60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33" y="1904999"/>
            <a:ext cx="11798276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2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EB3D-74A1-406F-8745-69E9AD4C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7F33B-F0E7-483B-9D66-9A6E2E6AF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0048A-FFDF-4F2E-B269-AA053574D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558C095D-302A-4416-B679-5C0B7935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399" y="1115339"/>
            <a:ext cx="9448801" cy="55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2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8E9A-AE4A-4754-9844-5E127C5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CE3-A0BA-4708-A55D-67E5A3D47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E6F16-4995-4265-B3AB-B3AE7CFF9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B06A508-DECE-4921-9A69-EEE40D27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8049" y="1905000"/>
            <a:ext cx="7210425" cy="48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7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69E-3184-4233-B886-2F9289F6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C7CA-31CA-48F3-BE2B-A4F999991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3E5B-92E5-46A6-9B6E-D5697D48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C2363FD-D9ED-4313-9F9D-1EF17332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8575" y="1905000"/>
            <a:ext cx="4317592" cy="46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21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2C64-DBE9-4D7C-8553-A70E6D40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9FB00-67A6-4D02-BEF3-E5B1BA41D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Task::Digital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ECF7A-0F89-4154-8883-F5D86E7B2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34A83E-7F95-4DEB-B8ED-96329CD3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8349" y="1905000"/>
            <a:ext cx="8745675" cy="42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1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02D0-873C-4FAE-9ED9-2F6498D9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D968-C5FA-4CE6-82F0-1598CD7E7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0FD38F29-97DB-49D6-9224-26DDC98E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6927" y="1905000"/>
            <a:ext cx="4417456" cy="46667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FC7D00AB-9372-403C-BB2A-A0190A30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0169" y="3322533"/>
            <a:ext cx="2017845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6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E8F3-D79C-45DF-9BBC-37E6E51D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tiêu chí khi 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5DF7-3E7E-4F81-AB66-6A12C2E9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A712-F805-4B9E-84EE-C937119F7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Bộ màu</a:t>
            </a:r>
          </a:p>
          <a:p>
            <a:pPr marL="285750" indent="-285750">
              <a:buFontTx/>
              <a:buChar char="-"/>
            </a:pPr>
            <a:r>
              <a:rPr lang="vi-VN" dirty="0"/>
              <a:t>Màu sắc trong thiết kế giao diện rất</a:t>
            </a:r>
          </a:p>
          <a:p>
            <a:r>
              <a:rPr lang="vi-VN" dirty="0"/>
              <a:t> quan trọng vì nó ảnh hưởng đến cảm</a:t>
            </a:r>
          </a:p>
          <a:p>
            <a:r>
              <a:rPr lang="vi-VN" dirty="0"/>
              <a:t> tình và nhận thức của người dùng về</a:t>
            </a:r>
          </a:p>
          <a:p>
            <a:r>
              <a:rPr lang="vi-VN" dirty="0"/>
              <a:t> chất lượng sản phẩm. Màu sắc cũng </a:t>
            </a:r>
          </a:p>
          <a:p>
            <a:r>
              <a:rPr lang="vi-VN" dirty="0"/>
              <a:t>giúp tạo ra sự nhất quán và đồng nhất </a:t>
            </a:r>
          </a:p>
          <a:p>
            <a:r>
              <a:rPr lang="vi-VN" dirty="0"/>
              <a:t>cho giao diện.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53ECC-4994-48A6-B6AB-5F829EEE6691}"/>
              </a:ext>
            </a:extLst>
          </p:cNvPr>
          <p:cNvSpPr/>
          <p:nvPr/>
        </p:nvSpPr>
        <p:spPr>
          <a:xfrm>
            <a:off x="5000625" y="2235303"/>
            <a:ext cx="6505575" cy="382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B0CF-8766-426D-8405-70CEF7CC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5777" r="5715" b="8499"/>
          <a:stretch/>
        </p:blipFill>
        <p:spPr>
          <a:xfrm>
            <a:off x="6390352" y="2852891"/>
            <a:ext cx="3726119" cy="25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1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3358-F991-4B5A-94F0-A322382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1AD8-487C-4CC9-8350-505FEC9A0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Model-View-Presenter Design Pattern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B729-4B18-4A9D-8079-87DE28554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MVP giúp tách biệt các tầng của ứng dụng, dễ dàng kiểm thử, và nâng cao tính bảo trì.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6554622F-1666-4E9D-8D2A-2793FB61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922" y="2779899"/>
            <a:ext cx="3207851" cy="160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766D-D5E6-4B10-B494-2C9DF2D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26" y="3581400"/>
            <a:ext cx="5771675" cy="310249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107ED3C0-79DC-4FFD-B8B3-07DFFD44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47" y="4685175"/>
            <a:ext cx="4230000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1B1-77A4-48BE-A280-8B154E9E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AC3-0C82-4241-B593-5A02E6880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Code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DF87C-E882-4D5F-83D1-7F227E7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3"/>
          <a:stretch/>
        </p:blipFill>
        <p:spPr>
          <a:xfrm>
            <a:off x="1752600" y="2148117"/>
            <a:ext cx="2343325" cy="4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E34-DAF9-4468-925D-7C562DD0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phương án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B5B9-B623-49FF-833A-1B10F469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b="1" dirty="0"/>
              <a:t>Board</a:t>
            </a:r>
            <a:r>
              <a:rPr lang="vi-VN" dirty="0"/>
              <a:t> </a:t>
            </a:r>
            <a:r>
              <a:rPr lang="vi-VN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C8B3-FFB5-4D39-831B-20BD39818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1E71D2-71AA-40BB-BEE5-4671823A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525" y="3318409"/>
            <a:ext cx="2540597" cy="253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àn hình cảm ứng TFT Shield 2.4 inch (Arduino Compatible)- iMaker.vn">
            <a:extLst>
              <a:ext uri="{FF2B5EF4-FFF2-40B4-BE49-F238E27FC236}">
                <a16:creationId xmlns:a16="http://schemas.microsoft.com/office/drawing/2014/main" id="{591DD456-C72B-47B6-956C-5DE7D5283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15326" r="2899" b="21479"/>
          <a:stretch/>
        </p:blipFill>
        <p:spPr bwMode="auto">
          <a:xfrm>
            <a:off x="2095926" y="3551398"/>
            <a:ext cx="2984480" cy="198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2A1EDC-E191-485C-83AD-7AC8AEA87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9" t="6238" r="9449" b="3270"/>
          <a:stretch/>
        </p:blipFill>
        <p:spPr bwMode="auto">
          <a:xfrm>
            <a:off x="5634400" y="3318409"/>
            <a:ext cx="2540597" cy="229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072BE-1A5E-7B1A-AEA2-5548BACAAEB5}"/>
              </a:ext>
            </a:extLst>
          </p:cNvPr>
          <p:cNvSpPr txBox="1"/>
          <p:nvPr/>
        </p:nvSpPr>
        <p:spPr>
          <a:xfrm>
            <a:off x="9263274" y="5719205"/>
            <a:ext cx="298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Stm32 DISC </a:t>
            </a:r>
            <a:r>
              <a:rPr lang="vi-VN" dirty="0" err="1"/>
              <a:t>board</a:t>
            </a:r>
            <a:r>
              <a:rPr lang="vi-VN" dirty="0"/>
              <a:t> có cả</a:t>
            </a:r>
          </a:p>
          <a:p>
            <a:r>
              <a:rPr lang="vi-VN" dirty="0" err="1"/>
              <a:t>frontEnd</a:t>
            </a:r>
            <a:r>
              <a:rPr lang="vi-VN" dirty="0"/>
              <a:t> và </a:t>
            </a:r>
            <a:r>
              <a:rPr lang="vi-VN" dirty="0" err="1"/>
              <a:t>backEnd</a:t>
            </a:r>
            <a:endParaRPr lang="vi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759DE-AD52-3D99-5283-3928EFD3EFAB}"/>
              </a:ext>
            </a:extLst>
          </p:cNvPr>
          <p:cNvSpPr txBox="1"/>
          <p:nvPr/>
        </p:nvSpPr>
        <p:spPr>
          <a:xfrm>
            <a:off x="1754279" y="5855691"/>
            <a:ext cx="298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Arduino </a:t>
            </a:r>
            <a:r>
              <a:rPr lang="vi-VN" dirty="0" err="1"/>
              <a:t>vs</a:t>
            </a:r>
            <a:r>
              <a:rPr lang="vi-VN" dirty="0"/>
              <a:t> Touch </a:t>
            </a:r>
            <a:r>
              <a:rPr lang="vi-VN" dirty="0" err="1"/>
              <a:t>screen</a:t>
            </a:r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8D3F9-6D95-4B61-5CAF-BCE747364DB8}"/>
              </a:ext>
            </a:extLst>
          </p:cNvPr>
          <p:cNvSpPr txBox="1"/>
          <p:nvPr/>
        </p:nvSpPr>
        <p:spPr>
          <a:xfrm>
            <a:off x="4870700" y="573077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Màn hình cảm ứng </a:t>
            </a:r>
            <a:r>
              <a:rPr lang="vi-VN" dirty="0" err="1"/>
              <a:t>Nextion</a:t>
            </a:r>
            <a:r>
              <a:rPr lang="vi-VN" dirty="0"/>
              <a:t> </a:t>
            </a:r>
          </a:p>
          <a:p>
            <a:r>
              <a:rPr lang="vi-VN" dirty="0"/>
              <a:t>(cần có thêm MCU) để làm </a:t>
            </a:r>
            <a:r>
              <a:rPr lang="vi-VN" dirty="0" err="1"/>
              <a:t>backend</a:t>
            </a:r>
            <a:endParaRPr lang="vi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C4623-A1C8-F4B7-D995-2DA2D1218DBD}"/>
              </a:ext>
            </a:extLst>
          </p:cNvPr>
          <p:cNvSpPr txBox="1"/>
          <p:nvPr/>
        </p:nvSpPr>
        <p:spPr>
          <a:xfrm>
            <a:off x="530053" y="2228671"/>
            <a:ext cx="4690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Dựa trên các tiêu chí: </a:t>
            </a:r>
          </a:p>
          <a:p>
            <a:r>
              <a:rPr lang="vi-VN" dirty="0"/>
              <a:t>- Khảo sát thị trường trong nước.</a:t>
            </a:r>
          </a:p>
          <a:p>
            <a:r>
              <a:rPr lang="vi-VN" dirty="0"/>
              <a:t>- Nền tảng hỗ trợ thiết kế và lập trình UI.</a:t>
            </a:r>
          </a:p>
          <a:p>
            <a:r>
              <a:rPr lang="vi-VN" dirty="0"/>
              <a:t>- Hiệu năng: xung </a:t>
            </a:r>
            <a:r>
              <a:rPr lang="vi-VN" dirty="0" err="1"/>
              <a:t>clock</a:t>
            </a:r>
            <a:endParaRPr lang="vi-VN" dirty="0"/>
          </a:p>
          <a:p>
            <a:r>
              <a:rPr lang="vi-VN" dirty="0"/>
              <a:t>- Cấu hình: Ram, Rom, </a:t>
            </a:r>
            <a:r>
              <a:rPr lang="vi-VN" dirty="0" err="1"/>
              <a:t>ngọại</a:t>
            </a:r>
            <a:r>
              <a:rPr lang="vi-VN" dirty="0"/>
              <a:t> vi hỗ trợ đồ họa…</a:t>
            </a:r>
          </a:p>
        </p:txBody>
      </p:sp>
    </p:spTree>
    <p:extLst>
      <p:ext uri="{BB962C8B-B14F-4D97-AF65-F5344CB8AC3E}">
        <p14:creationId xmlns:p14="http://schemas.microsoft.com/office/powerpoint/2010/main" val="1325238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4604-BBA7-4E48-BA40-28566E08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1F536-0015-4699-9EAE-F47AC65FC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Screen::Menu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2E7F-9F69-4E96-86F6-306862DA2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Thành phần:</a:t>
            </a:r>
          </a:p>
          <a:p>
            <a:r>
              <a:rPr lang="vi-VN" dirty="0"/>
              <a:t>Button::Closed-loop control</a:t>
            </a:r>
          </a:p>
          <a:p>
            <a:r>
              <a:rPr lang="vi-VN" i="1" dirty="0"/>
              <a:t>Chuyển quá màng hình điều khiển PID</a:t>
            </a:r>
          </a:p>
          <a:p>
            <a:r>
              <a:rPr lang="vi-VN" dirty="0"/>
              <a:t>Button::Information</a:t>
            </a:r>
          </a:p>
          <a:p>
            <a:r>
              <a:rPr lang="vi-VN" i="1" dirty="0"/>
              <a:t>Thông tin tác giả</a:t>
            </a:r>
          </a:p>
          <a:p>
            <a:r>
              <a:rPr lang="vi-VN" dirty="0"/>
              <a:t>Button::SettingVar</a:t>
            </a:r>
          </a:p>
          <a:p>
            <a:r>
              <a:rPr lang="vi-VN" i="1" dirty="0"/>
              <a:t>Cài đặt các thống factor, offset</a:t>
            </a:r>
          </a:p>
          <a:p>
            <a:r>
              <a:rPr lang="vi-VN" dirty="0"/>
              <a:t>Button::ChangeLangs</a:t>
            </a:r>
          </a:p>
          <a:p>
            <a:r>
              <a:rPr lang="vi-VN" i="1" dirty="0"/>
              <a:t>Ngôn ngữ tiếng Việt – tiếng Anh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3F6B3-935A-4B91-8B79-72D995F4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8" y="2370013"/>
            <a:ext cx="6024074" cy="3683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23C5B-3AB8-463C-85ED-C9245F55D085}"/>
              </a:ext>
            </a:extLst>
          </p:cNvPr>
          <p:cNvCxnSpPr>
            <a:cxnSpLocks/>
          </p:cNvCxnSpPr>
          <p:nvPr/>
        </p:nvCxnSpPr>
        <p:spPr>
          <a:xfrm>
            <a:off x="3829050" y="2695575"/>
            <a:ext cx="3105150" cy="10477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6CD0C-F7EE-42CB-B496-50CCF4EA24A8}"/>
              </a:ext>
            </a:extLst>
          </p:cNvPr>
          <p:cNvCxnSpPr>
            <a:cxnSpLocks/>
          </p:cNvCxnSpPr>
          <p:nvPr/>
        </p:nvCxnSpPr>
        <p:spPr>
          <a:xfrm>
            <a:off x="2924175" y="3611055"/>
            <a:ext cx="2757487" cy="1732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BAF98-7950-46BD-AC74-0FA7D5ED934F}"/>
              </a:ext>
            </a:extLst>
          </p:cNvPr>
          <p:cNvCxnSpPr>
            <a:cxnSpLocks/>
          </p:cNvCxnSpPr>
          <p:nvPr/>
        </p:nvCxnSpPr>
        <p:spPr>
          <a:xfrm>
            <a:off x="2994544" y="4422394"/>
            <a:ext cx="5686425" cy="922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F79D39-3955-4490-A225-E5B4CA05D207}"/>
              </a:ext>
            </a:extLst>
          </p:cNvPr>
          <p:cNvCxnSpPr>
            <a:cxnSpLocks/>
          </p:cNvCxnSpPr>
          <p:nvPr/>
        </p:nvCxnSpPr>
        <p:spPr>
          <a:xfrm>
            <a:off x="3124200" y="5439857"/>
            <a:ext cx="6705600" cy="773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68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185F-CD20-4751-82D8-7FEF6A8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</a:t>
            </a:r>
            <a:r>
              <a:rPr lang="en-US" dirty="0" err="1"/>
              <a:t>SettingVar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D03A-E778-4396-BEA5-BB4A32B67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		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1994-E30D-4FAD-9032-EFF9EA29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textBox::LevelSensor</a:t>
            </a:r>
          </a:p>
          <a:p>
            <a:r>
              <a:rPr lang="vi-VN" dirty="0"/>
              <a:t>textBox::FlowSensor</a:t>
            </a:r>
            <a:endParaRPr lang="en-US" dirty="0"/>
          </a:p>
          <a:p>
            <a:r>
              <a:rPr lang="vi-VN" dirty="0"/>
              <a:t>textBox::PressureSensor</a:t>
            </a:r>
            <a:endParaRPr lang="en-US" dirty="0"/>
          </a:p>
          <a:p>
            <a:r>
              <a:rPr lang="vi-VN" dirty="0"/>
              <a:t>textBox::TemperatureSensor</a:t>
            </a:r>
          </a:p>
          <a:p>
            <a:r>
              <a:rPr lang="vi-VN" dirty="0"/>
              <a:t>slider::linerValve</a:t>
            </a:r>
          </a:p>
          <a:p>
            <a:r>
              <a:rPr lang="vi-VN" dirty="0"/>
              <a:t>slider::Pump</a:t>
            </a:r>
          </a:p>
          <a:p>
            <a:r>
              <a:rPr lang="vi-VN" dirty="0"/>
              <a:t>Box0..6:digitalInput</a:t>
            </a:r>
          </a:p>
          <a:p>
            <a:r>
              <a:rPr lang="vi-VN" dirty="0"/>
              <a:t>toggleButton0..2::Valve 102, Bơm analog</a:t>
            </a:r>
          </a:p>
          <a:p>
            <a:r>
              <a:rPr lang="vi-VN" dirty="0"/>
              <a:t>Bơm on/off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D9C6-760D-4A6E-815A-81CEF871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1" y="2248446"/>
            <a:ext cx="6275093" cy="37713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89B97C-6DAD-4FA4-99F4-F4B8C29C0B63}"/>
              </a:ext>
            </a:extLst>
          </p:cNvPr>
          <p:cNvCxnSpPr>
            <a:cxnSpLocks/>
          </p:cNvCxnSpPr>
          <p:nvPr/>
        </p:nvCxnSpPr>
        <p:spPr>
          <a:xfrm>
            <a:off x="3086100" y="2248446"/>
            <a:ext cx="28765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0D6D-0846-46CE-96F2-DA6145609B86}"/>
              </a:ext>
            </a:extLst>
          </p:cNvPr>
          <p:cNvCxnSpPr>
            <a:cxnSpLocks/>
          </p:cNvCxnSpPr>
          <p:nvPr/>
        </p:nvCxnSpPr>
        <p:spPr>
          <a:xfrm>
            <a:off x="2905125" y="2724423"/>
            <a:ext cx="3057525" cy="618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A1F20-C419-4F7C-8689-2E2DBFB170DF}"/>
              </a:ext>
            </a:extLst>
          </p:cNvPr>
          <p:cNvCxnSpPr>
            <a:cxnSpLocks/>
          </p:cNvCxnSpPr>
          <p:nvPr/>
        </p:nvCxnSpPr>
        <p:spPr>
          <a:xfrm>
            <a:off x="3352802" y="3228701"/>
            <a:ext cx="2609848" cy="5061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A90E7-531B-42F2-9801-DC918F778AA6}"/>
              </a:ext>
            </a:extLst>
          </p:cNvPr>
          <p:cNvCxnSpPr>
            <a:cxnSpLocks/>
          </p:cNvCxnSpPr>
          <p:nvPr/>
        </p:nvCxnSpPr>
        <p:spPr>
          <a:xfrm>
            <a:off x="3810000" y="3686448"/>
            <a:ext cx="21526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7D89A-8523-4C5B-8EDF-ABD17CD8470A}"/>
              </a:ext>
            </a:extLst>
          </p:cNvPr>
          <p:cNvCxnSpPr>
            <a:cxnSpLocks/>
          </p:cNvCxnSpPr>
          <p:nvPr/>
        </p:nvCxnSpPr>
        <p:spPr>
          <a:xfrm>
            <a:off x="2719387" y="4086499"/>
            <a:ext cx="2690813" cy="766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3B6EF6-2F25-4954-89F4-646AFBBE80B1}"/>
              </a:ext>
            </a:extLst>
          </p:cNvPr>
          <p:cNvCxnSpPr>
            <a:cxnSpLocks/>
          </p:cNvCxnSpPr>
          <p:nvPr/>
        </p:nvCxnSpPr>
        <p:spPr>
          <a:xfrm>
            <a:off x="2166937" y="4543973"/>
            <a:ext cx="3709988" cy="7424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14BEE-17F5-400B-AF16-7320247F3CE0}"/>
              </a:ext>
            </a:extLst>
          </p:cNvPr>
          <p:cNvCxnSpPr>
            <a:cxnSpLocks/>
          </p:cNvCxnSpPr>
          <p:nvPr/>
        </p:nvCxnSpPr>
        <p:spPr>
          <a:xfrm flipV="1">
            <a:off x="2919650" y="4686437"/>
            <a:ext cx="4350306" cy="280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D57B-EC06-4734-8CAE-F02B92904BBD}"/>
              </a:ext>
            </a:extLst>
          </p:cNvPr>
          <p:cNvCxnSpPr>
            <a:cxnSpLocks/>
          </p:cNvCxnSpPr>
          <p:nvPr/>
        </p:nvCxnSpPr>
        <p:spPr>
          <a:xfrm flipV="1">
            <a:off x="2371725" y="5486400"/>
            <a:ext cx="7362825" cy="432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20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E000-FD63-45C7-BC0F-898268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CA3-60C3-4151-B7FD-D5AF3B2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DB29-E6A1-4077-A8DD-1BD80A91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CD59-1B03-418F-9F7C-379E9508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2114550"/>
            <a:ext cx="617399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BDBD1-B037-4368-B471-BE3D5E12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65" y="2485169"/>
            <a:ext cx="4314585" cy="25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35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6A7F-7DBF-449A-8B3F-7C2E001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Screen::ClosedLoopSetting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5D64-CCB4-4EF5-9E2C-03A0CBA8D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12DA9-51CF-49C5-AA2D-8553102CE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69985-6019-4E64-A136-8492605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1" y="2459535"/>
            <a:ext cx="5667389" cy="336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59419-24F4-463F-9849-30AB4B7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59535"/>
            <a:ext cx="5665588" cy="33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8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8E39-483C-4580-9B80-CDAFC6C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5A92-7EE2-47B8-9C7C-7CBEBB027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Sơ đồ khái quát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FBB6B-1200-4331-A96F-73BA26C62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9CA8DC6-1882-4E37-A0B7-3430BB07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29" y="2245564"/>
            <a:ext cx="11836941" cy="43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70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529F-3E20-46AB-93A7-8B10A77C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5BD1-5FCA-422B-B35A-FC345409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Tại sao cần quan tâm kiến trúc phần mềm?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4A42B-3C35-494E-895B-5444978E9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Vì dụng nền tảng stm32TouchGfx để phát triển HMI nên người dùng cần nắm bắt được một số khái niệm, cũng nhưng cơ chế mà nền tảng này hoạt động.</a:t>
            </a:r>
          </a:p>
          <a:p>
            <a:pPr marL="285750" indent="-285750">
              <a:buFontTx/>
              <a:buChar char="-"/>
            </a:pPr>
            <a:r>
              <a:rPr lang="vi-VN" dirty="0"/>
              <a:t> Mục đích:</a:t>
            </a:r>
          </a:p>
          <a:p>
            <a:pPr marL="971550" lvl="1" indent="-285750">
              <a:buFontTx/>
              <a:buChar char="-"/>
            </a:pPr>
            <a:r>
              <a:rPr lang="vi-VN" sz="1800" dirty="0"/>
              <a:t>Có thế thiết kế UI như ý muốn.</a:t>
            </a:r>
          </a:p>
          <a:p>
            <a:pPr lvl="1" indent="0">
              <a:buNone/>
            </a:pPr>
            <a:r>
              <a:rPr lang="vi-VN" sz="1800" dirty="0"/>
              <a:t>Gồm có:</a:t>
            </a:r>
          </a:p>
          <a:p>
            <a:pPr lvl="1" indent="0">
              <a:buNone/>
            </a:pPr>
            <a:r>
              <a:rPr lang="vi-VN" sz="1800" dirty="0"/>
              <a:t> 	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Model-View-Presenter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Design 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Pattern.</a:t>
            </a:r>
          </a:p>
          <a:p>
            <a:pPr lvl="1" indent="0">
              <a:buNone/>
            </a:pP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	Code Structure</a:t>
            </a:r>
          </a:p>
          <a:p>
            <a:pPr lvl="1" indent="0">
              <a:buNone/>
            </a:pPr>
            <a:endParaRPr lang="vi-VN" sz="1800" b="1" i="0" dirty="0">
              <a:solidFill>
                <a:srgbClr val="1C1E21"/>
              </a:solidFill>
              <a:effectLst/>
              <a:latin typeface="system-ui"/>
            </a:endParaRPr>
          </a:p>
          <a:p>
            <a:pPr lvl="1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437514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5F1-8896-4DA9-BC58-ACDA371E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877C-A681-4F60-8272-361D3832C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FEF9C-5FF0-4477-8277-9C77F52C4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 biến áp xuất: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 đóng/mở các van sao cho nước được bơm vào bình áp suất.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ào màng hình setting var, chọn chế độ điều khiển bơm là analog.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éo thanh slider của bơm tối đa, để công suất của bơm cực đại.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 này ta thấy giá trị analog của cảm biến áp suất là 4.79v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iá trị hiển thị trên áp suất kế là 250 mbar.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thay đổi thanh slider của bơm tại 1 vị trí khác bất kỳ, ta được cặp số tương ứng 2.1V và 100 mbar.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90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62D-0485-48FD-811B-FCADFE1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0397-5237-4437-92D4-EF4A34D34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 cảm biến là tuyến tính. Ta có thể tìm factor và offet bằng cách lập hệ phương trình: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250= 4.79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100=2.1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giải hệ phương trình ta được: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=55,76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−17.09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 nhập 55.75 ở ô factor Ch.2 và -17.09 ở ô offset Ch.2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 đó nhấn nút tick để lưu và hệ thống cập nhật 2 giá trị.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  <a:blipFill>
                <a:blip r:embed="rId2"/>
                <a:stretch>
                  <a:fillRect l="-71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53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7039-05FB-47C6-8EBC-89BF927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F9BB-976A-48FD-868F-2DC5D0F1C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6C1-E968-41F5-BA89-86821C67E8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8ED8-1FBB-462F-B575-336602608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4420" y="2019300"/>
            <a:ext cx="7503160" cy="44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2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869-0AB9-8434-FDB1-5ACDE06C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551B-02AB-9257-B607-087E3B5F9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E8877-BE0A-595D-A379-171B23EC21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Dùng máy hiện sóng, đo </a:t>
            </a:r>
            <a:r>
              <a:rPr lang="vi-VN" dirty="0" err="1"/>
              <a:t>ouput</a:t>
            </a:r>
            <a:r>
              <a:rPr lang="vi-VN" dirty="0"/>
              <a:t>, </a:t>
            </a:r>
            <a:r>
              <a:rPr lang="vi-VN" dirty="0" err="1"/>
              <a:t>input</a:t>
            </a:r>
            <a:r>
              <a:rPr lang="vi-VN" dirty="0"/>
              <a:t> của module để khảo sát sự tuyến tính.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89F60-E02E-764A-E488-D057E9E6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1" y="2435358"/>
            <a:ext cx="6210995" cy="3508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38927-45A7-8F68-6705-A328456E1518}"/>
              </a:ext>
            </a:extLst>
          </p:cNvPr>
          <p:cNvSpPr txBox="1"/>
          <p:nvPr/>
        </p:nvSpPr>
        <p:spPr>
          <a:xfrm>
            <a:off x="7254240" y="2506980"/>
            <a:ext cx="445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728 </a:t>
            </a:r>
            <a:r>
              <a:rPr lang="vi-VN" dirty="0" err="1"/>
              <a:t>uS</a:t>
            </a:r>
            <a:endParaRPr lang="vi-VN" dirty="0"/>
          </a:p>
          <a:p>
            <a:r>
              <a:rPr lang="vi-VN" dirty="0"/>
              <a:t>Ton1= 504 </a:t>
            </a:r>
            <a:r>
              <a:rPr lang="vi-VN" dirty="0" err="1"/>
              <a:t>uS</a:t>
            </a:r>
            <a:r>
              <a:rPr lang="vi-VN" dirty="0"/>
              <a:t> -&gt; dutyC1 = </a:t>
            </a:r>
            <a:r>
              <a:rPr lang="vi-VN" b="0" i="0" dirty="0">
                <a:effectLst/>
                <a:latin typeface="arial" panose="020B0604020202020204" pitchFamily="34" charset="0"/>
              </a:rPr>
              <a:t>0.692</a:t>
            </a:r>
            <a:endParaRPr lang="vi-VN" dirty="0"/>
          </a:p>
          <a:p>
            <a:r>
              <a:rPr lang="vi-VN" dirty="0"/>
              <a:t>Vout1 = 7.95 V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88A74-3D36-9A4D-B685-DAD876088509}"/>
              </a:ext>
            </a:extLst>
          </p:cNvPr>
          <p:cNvCxnSpPr/>
          <p:nvPr/>
        </p:nvCxnSpPr>
        <p:spPr>
          <a:xfrm flipV="1">
            <a:off x="6979920" y="3429000"/>
            <a:ext cx="670560" cy="11049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19FA6B-EDFB-92E8-4A7A-EA67FAF1532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684020" y="2968645"/>
            <a:ext cx="5570220" cy="4125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0D367B-7C68-B93E-1567-67D3F5F96350}"/>
              </a:ext>
            </a:extLst>
          </p:cNvPr>
          <p:cNvSpPr txBox="1"/>
          <p:nvPr/>
        </p:nvSpPr>
        <p:spPr>
          <a:xfrm>
            <a:off x="7287857" y="3520440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Ton2= 168 </a:t>
            </a:r>
            <a:r>
              <a:rPr lang="vi-VN" dirty="0" err="1"/>
              <a:t>uS</a:t>
            </a:r>
            <a:r>
              <a:rPr lang="vi-VN" dirty="0"/>
              <a:t> -&gt; dutyC2 = 0.230</a:t>
            </a:r>
          </a:p>
          <a:p>
            <a:r>
              <a:rPr lang="vi-VN" dirty="0"/>
              <a:t>Vout3 = 2.94 V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DDC71-6166-1A0C-DEC8-318614113C92}"/>
              </a:ext>
            </a:extLst>
          </p:cNvPr>
          <p:cNvSpPr txBox="1"/>
          <p:nvPr/>
        </p:nvSpPr>
        <p:spPr>
          <a:xfrm>
            <a:off x="7315200" y="4269253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Ton3= 728 </a:t>
            </a:r>
            <a:r>
              <a:rPr lang="vi-VN" dirty="0" err="1"/>
              <a:t>uS</a:t>
            </a:r>
            <a:r>
              <a:rPr lang="vi-VN" dirty="0"/>
              <a:t> -&gt; dutyC2 = 1</a:t>
            </a:r>
          </a:p>
          <a:p>
            <a:r>
              <a:rPr lang="vi-VN" dirty="0"/>
              <a:t>Vout3 = 10.0 V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053A02-A3C8-6C44-E7EE-D7F2A13EB403}"/>
              </a:ext>
            </a:extLst>
          </p:cNvPr>
          <p:cNvSpPr txBox="1"/>
          <p:nvPr/>
        </p:nvSpPr>
        <p:spPr>
          <a:xfrm>
            <a:off x="7513320" y="5082540"/>
            <a:ext cx="321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</a:t>
            </a:r>
            <a:r>
              <a:rPr lang="vi-VN" dirty="0"/>
              <a:t>lập </a:t>
            </a:r>
            <a:r>
              <a:rPr lang="vi-VN" dirty="0" err="1"/>
              <a:t>dc</a:t>
            </a:r>
            <a:r>
              <a:rPr lang="vi-VN" dirty="0"/>
              <a:t> 3 điểm</a:t>
            </a:r>
          </a:p>
          <a:p>
            <a:r>
              <a:rPr lang="vi-VN" dirty="0"/>
              <a:t>A = (0.230,2.94)</a:t>
            </a:r>
          </a:p>
          <a:p>
            <a:r>
              <a:rPr lang="vi-VN" dirty="0"/>
              <a:t>B = (0.692,7.95)</a:t>
            </a:r>
          </a:p>
          <a:p>
            <a:r>
              <a:rPr lang="vi-VN" dirty="0"/>
              <a:t>C = (1,10)</a:t>
            </a:r>
          </a:p>
        </p:txBody>
      </p:sp>
    </p:spTree>
    <p:extLst>
      <p:ext uri="{BB962C8B-B14F-4D97-AF65-F5344CB8AC3E}">
        <p14:creationId xmlns:p14="http://schemas.microsoft.com/office/powerpoint/2010/main" val="109660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6A4C-EAB4-0420-5085-32DC8BED4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hệ PCS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3EA26-A3C8-DBA1-E48E-A97B392A1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CAC4B-CE21-18D2-EAED-0C673E3253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- Sơ đồ khối của điều khiển vòng kính của hệ.</a:t>
            </a:r>
          </a:p>
          <a:p>
            <a:r>
              <a:rPr lang="vi-VN" sz="2400" dirty="0"/>
              <a:t>- Các tính hiệu điện</a:t>
            </a:r>
            <a:r>
              <a:rPr lang="en-US" sz="2400" dirty="0"/>
              <a:t>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751386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D0A5-3C8B-20AB-5AA8-24C3451B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933D8-C634-2519-3081-F750DAD04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7B4F-835E-AC6E-E57C-1873384FB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vẽ đường thăng đi qua A, C.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Nhận xét:</a:t>
            </a:r>
          </a:p>
          <a:p>
            <a:r>
              <a:rPr lang="vi-VN" dirty="0"/>
              <a:t>Đường thẳng không đi qua B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dirty="0"/>
              <a:t>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r>
              <a:rPr lang="vi-VN" dirty="0"/>
              <a:t> chưa </a:t>
            </a:r>
          </a:p>
          <a:p>
            <a:r>
              <a:rPr lang="vi-VN" dirty="0"/>
              <a:t>Đảm bảo được tính tuyết tính của</a:t>
            </a:r>
          </a:p>
          <a:p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pid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D4358-23E5-0E5D-7A90-A9C54784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23" y="2226984"/>
            <a:ext cx="2591056" cy="39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17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CA5-3E8B-42B5-8521-FA18E8A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2D4C-58DB-4BF1-86CA-42E685576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67E5-1873-4541-8A49-C1BD845C6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chọn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0199-F6F0-444E-80EA-196BC076A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2904" y="2092959"/>
            <a:ext cx="7850896" cy="46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82B79-644A-4154-8F9A-CDEB1DC0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290B-3F0D-4838-A7BE-50A37B5B4F90}"/>
              </a:ext>
            </a:extLst>
          </p:cNvPr>
          <p:cNvSpPr txBox="1"/>
          <p:nvPr/>
        </p:nvSpPr>
        <p:spPr>
          <a:xfrm>
            <a:off x="714375" y="380998"/>
            <a:ext cx="11353800" cy="18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Chon nhấn vào nút Actuator để chọn hệ điều khiển.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 Flow rate và ấn vào nút tick xanh.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tiến hành nhập các hệ số Kp = 1, Ti = 3, Td = 0 và set point = 100 như mong muốn. Ấn Confirm để hoàn tất cài đặt.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E05FF-AE35-4DBE-8A93-4EF4C06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20" y="1809752"/>
            <a:ext cx="3886555" cy="231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94160-D7F0-4638-8C23-56AE40BD1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104" y="1809752"/>
            <a:ext cx="3953699" cy="231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D11D-AA78-4130-9553-64A2EBDA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295775"/>
            <a:ext cx="3950878" cy="233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079CF-6BB2-427F-9D5F-700CF1868C60}"/>
              </a:ext>
            </a:extLst>
          </p:cNvPr>
          <p:cNvPicPr/>
          <p:nvPr/>
        </p:nvPicPr>
        <p:blipFill rotWithShape="1">
          <a:blip r:embed="rId5"/>
          <a:srcRect l="2220" t="1870" r="1641" b="2298"/>
          <a:stretch/>
        </p:blipFill>
        <p:spPr bwMode="auto">
          <a:xfrm>
            <a:off x="6924320" y="4226510"/>
            <a:ext cx="3931759" cy="232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0249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B48B-18E7-187A-4416-7A8B8B0D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F0B8-F9B5-8587-591E-79E58D3E1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Diagram: Đường đi của dữ liệu từ cảm biến đến biểu đồ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62A02-F874-80F5-9743-9A2D7C9CF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4320DD6-172C-4726-9274-8AFDB768C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4257" y="2089908"/>
            <a:ext cx="8553248" cy="42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47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3CE5-037C-78DD-0130-35ACAF24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đồ, qua debuger Segger systemView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8F0B0CD3-3801-FCDE-F762-473BDD9B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792" y="1168876"/>
            <a:ext cx="10420000" cy="103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036D7875-4FDB-DEE5-2EA2-7100C3DAA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3" r="73021"/>
          <a:stretch/>
        </p:blipFill>
        <p:spPr>
          <a:xfrm>
            <a:off x="719475" y="2336899"/>
            <a:ext cx="2363638" cy="3989544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0CDE5737-10D9-65F6-9175-09570B4D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76"/>
          <a:stretch/>
        </p:blipFill>
        <p:spPr>
          <a:xfrm>
            <a:off x="3201876" y="2336899"/>
            <a:ext cx="2071055" cy="3989544"/>
          </a:xfrm>
          <a:prstGeom prst="rect">
            <a:avLst/>
          </a:prstGeom>
        </p:spPr>
      </p:pic>
      <p:pic>
        <p:nvPicPr>
          <p:cNvPr id="12" name="pic">
            <a:extLst>
              <a:ext uri="{FF2B5EF4-FFF2-40B4-BE49-F238E27FC236}">
                <a16:creationId xmlns:a16="http://schemas.microsoft.com/office/drawing/2014/main" id="{82D1D371-F794-EC4F-1867-AEB2F8F30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59"/>
          <a:stretch/>
        </p:blipFill>
        <p:spPr>
          <a:xfrm>
            <a:off x="6573513" y="2332999"/>
            <a:ext cx="2284453" cy="3997344"/>
          </a:xfrm>
          <a:prstGeom prst="rect">
            <a:avLst/>
          </a:prstGeom>
        </p:spPr>
      </p:pic>
      <p:pic>
        <p:nvPicPr>
          <p:cNvPr id="14" name="pic">
            <a:extLst>
              <a:ext uri="{FF2B5EF4-FFF2-40B4-BE49-F238E27FC236}">
                <a16:creationId xmlns:a16="http://schemas.microsoft.com/office/drawing/2014/main" id="{CABB25D5-3919-934C-1949-4BC2CC664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8"/>
          <a:stretch/>
        </p:blipFill>
        <p:spPr>
          <a:xfrm>
            <a:off x="9169956" y="2332999"/>
            <a:ext cx="1889836" cy="3997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EF59D-DD2B-6334-D667-38A0CF917945}"/>
              </a:ext>
            </a:extLst>
          </p:cNvPr>
          <p:cNvSpPr txBox="1"/>
          <p:nvPr/>
        </p:nvSpPr>
        <p:spPr>
          <a:xfrm>
            <a:off x="761461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28,952 - 28,940 = 0.012 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55873-1600-7C24-D383-47953A4DDAB2}"/>
              </a:ext>
            </a:extLst>
          </p:cNvPr>
          <p:cNvSpPr txBox="1"/>
          <p:nvPr/>
        </p:nvSpPr>
        <p:spPr>
          <a:xfrm>
            <a:off x="7194550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29,045 - 29,040 = 0.005 (s)</a:t>
            </a:r>
          </a:p>
        </p:txBody>
      </p:sp>
      <p:pic>
        <p:nvPicPr>
          <p:cNvPr id="1028" name="Picture 4" descr="Photos">
            <a:extLst>
              <a:ext uri="{FF2B5EF4-FFF2-40B4-BE49-F238E27FC236}">
                <a16:creationId xmlns:a16="http://schemas.microsoft.com/office/drawing/2014/main" id="{63B1974E-A7AA-7C1B-5C64-3442DC98C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0" y="336126"/>
            <a:ext cx="1217583" cy="79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44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F5ED-79DA-40B3-B138-ABAFD47F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sơ đồ điều khiển trên hệ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CFF5C-659D-4B12-8B73-EDFB561E5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9614C-2C45-420E-B5C7-1CB18B67DC18}"/>
              </a:ext>
            </a:extLst>
          </p:cNvPr>
          <p:cNvSpPr txBox="1"/>
          <p:nvPr/>
        </p:nvSpPr>
        <p:spPr>
          <a:xfrm>
            <a:off x="6012401" y="5040868"/>
            <a:ext cx="305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PCS’s PID block diagram</a:t>
            </a:r>
          </a:p>
        </p:txBody>
      </p:sp>
      <p:pic>
        <p:nvPicPr>
          <p:cNvPr id="9" name="pic">
            <a:extLst>
              <a:ext uri="{FF2B5EF4-FFF2-40B4-BE49-F238E27FC236}">
                <a16:creationId xmlns:a16="http://schemas.microsoft.com/office/drawing/2014/main" id="{F669E8A5-6C02-4FB4-8FA3-330D1C22D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100" y="2202915"/>
            <a:ext cx="10877800" cy="379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8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51300"/>
              </p:ext>
            </p:extLst>
          </p:nvPr>
        </p:nvGraphicFramePr>
        <p:xfrm>
          <a:off x="469900" y="2171700"/>
          <a:ext cx="11315700" cy="3873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 Output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Output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35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05843"/>
      </a:accent2>
      <a:accent3>
        <a:srgbClr val="4E5359"/>
      </a:accent3>
      <a:accent4>
        <a:srgbClr val="FFC000"/>
      </a:accent4>
      <a:accent5>
        <a:srgbClr val="1E3A6E"/>
      </a:accent5>
      <a:accent6>
        <a:srgbClr val="ADC54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54_Pyramid Speech Pillars_AAS_v4" id="{FC2CA2BE-38B8-4112-ACC3-2FFFC62DE150}" vid="{3F8CE690-4B35-451B-AF08-47281E886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046AB0-192C-4B3F-9B51-3FAAA3BDE19F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2D117F8-91B4-480C-8C5D-108A6A9DD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3A5D31-60B4-4621-8247-FB4C25493F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Pyramid Speech Pillars</Template>
  <TotalTime>2100</TotalTime>
  <Words>2814</Words>
  <Application>Microsoft Office PowerPoint</Application>
  <PresentationFormat>Widescreen</PresentationFormat>
  <Paragraphs>465</Paragraphs>
  <Slides>74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Arial</vt:lpstr>
      <vt:lpstr>Arial</vt:lpstr>
      <vt:lpstr>Calibri</vt:lpstr>
      <vt:lpstr>Cambria Math</vt:lpstr>
      <vt:lpstr>Fahkwang</vt:lpstr>
      <vt:lpstr>HelveticaNeue</vt:lpstr>
      <vt:lpstr>Linux Biolinum</vt:lpstr>
      <vt:lpstr>Linux Biolinum Bold</vt:lpstr>
      <vt:lpstr>Segoe UI</vt:lpstr>
      <vt:lpstr>Symbol</vt:lpstr>
      <vt:lpstr>system-ui</vt:lpstr>
      <vt:lpstr>Times New Roman</vt:lpstr>
      <vt:lpstr>Office Theme</vt:lpstr>
      <vt:lpstr>PowerPoint Presentation</vt:lpstr>
      <vt:lpstr>Nội dung trình bày</vt:lpstr>
      <vt:lpstr>Mục tiêu</vt:lpstr>
      <vt:lpstr>So sánh PLC HIM và Vi điều khiển + mành hình cảm ứng.</vt:lpstr>
      <vt:lpstr>Tổng quan hệ PCS</vt:lpstr>
      <vt:lpstr>Chọn phương án</vt:lpstr>
      <vt:lpstr>Phân tích hệ PCS</vt:lpstr>
      <vt:lpstr>Phân tích sơ đồ điều khiển trên hệ</vt:lpstr>
      <vt:lpstr>Phân tích các tín hiệu</vt:lpstr>
      <vt:lpstr>Chọn các module chuyển đổi tính hiệu</vt:lpstr>
      <vt:lpstr>Nguồn</vt:lpstr>
      <vt:lpstr>Sơ đồ khối</vt:lpstr>
      <vt:lpstr>Hệ thống điện</vt:lpstr>
      <vt:lpstr>Hệ thống nhúng</vt:lpstr>
      <vt:lpstr>Thiết kế giao diện người dùng</vt:lpstr>
      <vt:lpstr>Định hướng của phần mềm, bare-metal hay RTOS?</vt:lpstr>
      <vt:lpstr>Viết firmware cho các periperals</vt:lpstr>
      <vt:lpstr>Các task của phần mềm</vt:lpstr>
      <vt:lpstr>Đánh giá chất lượng hệ thống</vt:lpstr>
      <vt:lpstr>Đánh giá chất lượng hệ thống</vt:lpstr>
      <vt:lpstr>Chất lượng biểu đồ</vt:lpstr>
      <vt:lpstr>PowerPoint Presentation</vt:lpstr>
      <vt:lpstr>Thực nghiệm</vt:lpstr>
      <vt:lpstr>Thực nghiệm</vt:lpstr>
      <vt:lpstr>Thực nghiệm</vt:lpstr>
      <vt:lpstr>Thực nghiệm</vt:lpstr>
      <vt:lpstr>Thực nghiệm</vt:lpstr>
      <vt:lpstr>Các mục tiêu đã đạt được</vt:lpstr>
      <vt:lpstr>PowerPoint Presentation</vt:lpstr>
      <vt:lpstr>Khảo sát hệ thống </vt:lpstr>
      <vt:lpstr>Khảo sát hệ thống</vt:lpstr>
      <vt:lpstr>Phân tích các tín hiệu</vt:lpstr>
      <vt:lpstr>Các thành phần của hệ FPAC</vt:lpstr>
      <vt:lpstr>Phương án 1</vt:lpstr>
      <vt:lpstr>Phương án 2</vt:lpstr>
      <vt:lpstr>Firmware PID</vt:lpstr>
      <vt:lpstr>Khảo sát Board Stm32F469I - DISCOVERY </vt:lpstr>
      <vt:lpstr>Khảo sát arduino connector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các thiết bị khác</vt:lpstr>
      <vt:lpstr>Chọn các thiết bị khác</vt:lpstr>
      <vt:lpstr>Chọn các thiết bị khác</vt:lpstr>
      <vt:lpstr>Viết firmware cho các periperals</vt:lpstr>
      <vt:lpstr>Firmware External Interrupt </vt:lpstr>
      <vt:lpstr>Firmware PWM</vt:lpstr>
      <vt:lpstr>Firmware ADC</vt:lpstr>
      <vt:lpstr>Firmware Digital Output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tiêu chí khi thiết kế HMI</vt:lpstr>
      <vt:lpstr>Kiến trúc của stm32TouchGfx</vt:lpstr>
      <vt:lpstr>Kiến trúc của stm32TouchGfx</vt:lpstr>
      <vt:lpstr>Thiết kế HMI</vt:lpstr>
      <vt:lpstr>Screen::SettingVar</vt:lpstr>
      <vt:lpstr>Screen::ClosedLoopControl</vt:lpstr>
      <vt:lpstr>Screen::ClosedLoopSetting</vt:lpstr>
      <vt:lpstr>Thiết kế HMI</vt:lpstr>
      <vt:lpstr>Kiến trúc phần mềm</vt:lpstr>
      <vt:lpstr>Thực nghiệm</vt:lpstr>
      <vt:lpstr>Thực nghiệm</vt:lpstr>
      <vt:lpstr>Thực nghiệm</vt:lpstr>
      <vt:lpstr>Đánh giá chất lượng hệ thống</vt:lpstr>
      <vt:lpstr>Đánh giá chất lượng hệ thống</vt:lpstr>
      <vt:lpstr>Thực nghiệm</vt:lpstr>
      <vt:lpstr>PowerPoint Presentation</vt:lpstr>
      <vt:lpstr>Kiểm tra chất lượng biểu đồ</vt:lpstr>
      <vt:lpstr>Kiểm tra chất lượng biểu đồ, qua debuger Segger systemView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Pyramid Speech Pillars</dc:title>
  <dc:creator>Anh Trần Hoàng</dc:creator>
  <cp:lastModifiedBy>Anh</cp:lastModifiedBy>
  <cp:revision>310</cp:revision>
  <dcterms:created xsi:type="dcterms:W3CDTF">2023-07-10T11:48:25Z</dcterms:created>
  <dcterms:modified xsi:type="dcterms:W3CDTF">2023-07-13T21:04:19Z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